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notesSlides/notesSlide19.xml" ContentType="application/vnd.openxmlformats-officedocument.presentationml.notesSlide+xml"/>
  <Override PartName="/ppt/theme/themeOverride43.xml" ContentType="application/vnd.openxmlformats-officedocument.themeOverride+xml"/>
  <Override PartName="/ppt/notesSlides/notesSlide20.xml" ContentType="application/vnd.openxmlformats-officedocument.presentationml.notesSlide+xml"/>
  <Override PartName="/ppt/theme/themeOverride44.xml" ContentType="application/vnd.openxmlformats-officedocument.themeOverride+xml"/>
  <Override PartName="/ppt/notesSlides/notesSlide21.xml" ContentType="application/vnd.openxmlformats-officedocument.presentationml.notesSlide+xml"/>
  <Override PartName="/ppt/theme/themeOverride45.xml" ContentType="application/vnd.openxmlformats-officedocument.themeOverride+xml"/>
  <Override PartName="/ppt/notesSlides/notesSlide22.xml" ContentType="application/vnd.openxmlformats-officedocument.presentationml.notesSlide+xml"/>
  <Override PartName="/ppt/theme/themeOverride46.xml" ContentType="application/vnd.openxmlformats-officedocument.themeOverride+xml"/>
  <Override PartName="/ppt/notesSlides/notesSlide23.xml" ContentType="application/vnd.openxmlformats-officedocument.presentationml.notesSlide+xml"/>
  <Override PartName="/ppt/theme/themeOverride47.xml" ContentType="application/vnd.openxmlformats-officedocument.themeOverride+xml"/>
  <Override PartName="/ppt/notesSlides/notesSlide24.xml" ContentType="application/vnd.openxmlformats-officedocument.presentationml.notesSlide+xml"/>
  <Override PartName="/ppt/theme/themeOverride48.xml" ContentType="application/vnd.openxmlformats-officedocument.themeOverride+xml"/>
  <Override PartName="/ppt/notesSlides/notesSlide25.xml" ContentType="application/vnd.openxmlformats-officedocument.presentationml.notesSlide+xml"/>
  <Override PartName="/ppt/theme/themeOverride49.xml" ContentType="application/vnd.openxmlformats-officedocument.themeOverride+xml"/>
  <Override PartName="/ppt/notesSlides/notesSlide26.xml" ContentType="application/vnd.openxmlformats-officedocument.presentationml.notesSlide+xml"/>
  <Override PartName="/ppt/theme/themeOverride50.xml" ContentType="application/vnd.openxmlformats-officedocument.themeOverr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7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318" r:id="rId43"/>
    <p:sldId id="319" r:id="rId44"/>
    <p:sldId id="320" r:id="rId45"/>
    <p:sldId id="322" r:id="rId46"/>
    <p:sldId id="323" r:id="rId47"/>
    <p:sldId id="324" r:id="rId48"/>
    <p:sldId id="325" r:id="rId49"/>
    <p:sldId id="297" r:id="rId50"/>
    <p:sldId id="298" r:id="rId51"/>
    <p:sldId id="299" r:id="rId52"/>
    <p:sldId id="300" r:id="rId53"/>
    <p:sldId id="326" r:id="rId54"/>
    <p:sldId id="327" r:id="rId55"/>
    <p:sldId id="328" r:id="rId56"/>
    <p:sldId id="329" r:id="rId57"/>
    <p:sldId id="330" r:id="rId58"/>
    <p:sldId id="331" r:id="rId59"/>
    <p:sldId id="344" r:id="rId60"/>
    <p:sldId id="332" r:id="rId61"/>
    <p:sldId id="333" r:id="rId62"/>
    <p:sldId id="334" r:id="rId63"/>
    <p:sldId id="335" r:id="rId64"/>
    <p:sldId id="336" r:id="rId65"/>
    <p:sldId id="340" r:id="rId66"/>
    <p:sldId id="341" r:id="rId67"/>
    <p:sldId id="342" r:id="rId68"/>
    <p:sldId id="343" r:id="rId69"/>
  </p:sldIdLst>
  <p:sldSz cx="9144000" cy="5143500" type="screen16x9"/>
  <p:notesSz cx="6858000" cy="9144000"/>
  <p:embeddedFontLst>
    <p:embeddedFont>
      <p:font typeface="Calibri Light" panose="020F0302020204030204" pitchFamily="34" charset="0"/>
      <p:regular r:id="rId71"/>
      <p:italic r:id="rId72"/>
    </p:embeddedFont>
    <p:embeddedFont>
      <p:font typeface="Calibri" panose="020F0502020204030204" pitchFamily="34" charset="0"/>
      <p:regular r:id="rId73"/>
      <p:bold r:id="rId74"/>
      <p:italic r:id="rId75"/>
      <p:boldItalic r:id="rId76"/>
    </p:embeddedFont>
    <p:embeddedFont>
      <p:font typeface="Tahoma" panose="020B0604030504040204" pitchFamily="34" charset="0"/>
      <p:regular r:id="rId77"/>
      <p:bold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4.fntdata"/><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2.fntdata"/><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6.fntdata"/><Relationship Id="rId7" Type="http://schemas.openxmlformats.org/officeDocument/2006/relationships/slide" Target="slides/slide6.xml"/><Relationship Id="rId71" Type="http://schemas.openxmlformats.org/officeDocument/2006/relationships/font" Target="fonts/font1.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jpg>
</file>

<file path=ppt/media/image10.png>
</file>

<file path=ppt/media/image11.png>
</file>

<file path=ppt/media/image12.png>
</file>

<file path=ppt/media/image13.png>
</file>

<file path=ppt/media/image2.jpg>
</file>

<file path=ppt/media/image3.jpg>
</file>

<file path=ppt/media/image4.jpg>
</file>

<file path=ppt/media/image5.jpg>
</file>

<file path=ppt/media/image6.jp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511edcee58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511edcee58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6bf946de3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6bf946de3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6bf946de3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6bf946de3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56bf946de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56bf946de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56bf946de3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56bf946de3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56bf946de3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56bf946de3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56bf946de3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56bf946de3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6bf946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6bf946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6bf946de3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6bf946de3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5784e082b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5784e082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535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511edcee58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511edcee58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5784e082b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5784e082b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67861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5784e082b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5784e082b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10667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784e082be_0_8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784e082be_0_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5027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5784e082be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5784e082be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0298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5784e082be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5784e082be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43887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784e082be_0_9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784e082be_0_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65257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5784e082be_0_9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5784e082be_0_9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83162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5784e082be_0_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5784e082be_0_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13744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511edcee58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511edcee58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511edcee58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511edcee58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511edcee58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511edcee58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511edcee58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511edcee58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511edcee58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511edcee58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511edcee58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511edcee58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511edcee58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511edcee58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143000" y="841772"/>
            <a:ext cx="6858000" cy="1790700"/>
          </a:xfrm>
        </p:spPr>
        <p:txBody>
          <a:bodyPr anchor="b"/>
          <a:lstStyle>
            <a:lvl1pPr algn="ctr">
              <a:defRPr sz="4500"/>
            </a:lvl1pPr>
          </a:lstStyle>
          <a:p>
            <a:r>
              <a:rPr lang="tr-TR" smtClean="0"/>
              <a:t>Asıl başlık stili için tıklatın</a:t>
            </a:r>
            <a:endParaRPr lang="tr-TR"/>
          </a:p>
        </p:txBody>
      </p:sp>
      <p:sp>
        <p:nvSpPr>
          <p:cNvPr id="3" name="Alt Başlık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7C84A353-7466-42D4-AFD7-8F266622645B}" type="datetimeFigureOut">
              <a:rPr lang="tr-TR" smtClean="0"/>
              <a:t>27.03.2020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196673170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7C84A353-7466-42D4-AFD7-8F266622645B}" type="datetimeFigureOut">
              <a:rPr lang="tr-TR" smtClean="0"/>
              <a:t>27.03.2020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187742301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6543675" y="273844"/>
            <a:ext cx="1971675" cy="4358879"/>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628650" y="273844"/>
            <a:ext cx="5800725" cy="4358879"/>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7C84A353-7466-42D4-AFD7-8F266622645B}" type="datetimeFigureOut">
              <a:rPr lang="tr-TR" smtClean="0"/>
              <a:t>27.03.2020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380258883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bg>
      <p:bgPr>
        <a:solidFill>
          <a:schemeClr val="dk2"/>
        </a:solidFill>
        <a:effectLst/>
      </p:bgPr>
    </p:bg>
    <p:spTree>
      <p:nvGrpSpPr>
        <p:cNvPr id="1" name="Shape 49"/>
        <p:cNvGrpSpPr/>
        <p:nvPr/>
      </p:nvGrpSpPr>
      <p:grpSpPr>
        <a:xfrm>
          <a:off x="0" y="0"/>
          <a:ext cx="0" cy="0"/>
          <a:chOff x="0" y="0"/>
          <a:chExt cx="0" cy="0"/>
        </a:xfrm>
      </p:grpSpPr>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extLst>
      <p:ext uri="{BB962C8B-B14F-4D97-AF65-F5344CB8AC3E}">
        <p14:creationId xmlns:p14="http://schemas.microsoft.com/office/powerpoint/2010/main" val="1562989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7C84A353-7466-42D4-AFD7-8F266622645B}" type="datetimeFigureOut">
              <a:rPr lang="tr-TR" smtClean="0"/>
              <a:t>27.03.2020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243175757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623888" y="1282304"/>
            <a:ext cx="7886700" cy="2139553"/>
          </a:xfrm>
        </p:spPr>
        <p:txBody>
          <a:bodyPr anchor="b"/>
          <a:lstStyle>
            <a:lvl1pPr>
              <a:defRPr sz="4500"/>
            </a:lvl1pPr>
          </a:lstStyle>
          <a:p>
            <a:r>
              <a:rPr lang="tr-TR" smtClean="0"/>
              <a:t>Asıl başlık stili için tıklatın</a:t>
            </a:r>
            <a:endParaRPr lang="tr-TR"/>
          </a:p>
        </p:txBody>
      </p:sp>
      <p:sp>
        <p:nvSpPr>
          <p:cNvPr id="3" name="Metin Yer Tutucusu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7C84A353-7466-42D4-AFD7-8F266622645B}" type="datetimeFigureOut">
              <a:rPr lang="tr-TR" smtClean="0"/>
              <a:t>27.03.2020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288882486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628650" y="1369219"/>
            <a:ext cx="3886200" cy="326350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4629150" y="1369219"/>
            <a:ext cx="3886200" cy="3263504"/>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7C84A353-7466-42D4-AFD7-8F266622645B}" type="datetimeFigureOut">
              <a:rPr lang="tr-TR" smtClean="0"/>
              <a:t>27.03.2020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171498091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629841" y="273844"/>
            <a:ext cx="7886700" cy="994172"/>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tr-TR" smtClean="0"/>
              <a:t>Asıl metin stillerini düzenle</a:t>
            </a:r>
          </a:p>
        </p:txBody>
      </p:sp>
      <p:sp>
        <p:nvSpPr>
          <p:cNvPr id="4" name="İçerik Yer Tutucusu 3"/>
          <p:cNvSpPr>
            <a:spLocks noGrp="1"/>
          </p:cNvSpPr>
          <p:nvPr>
            <p:ph sz="half" idx="2"/>
          </p:nvPr>
        </p:nvSpPr>
        <p:spPr>
          <a:xfrm>
            <a:off x="629842" y="1878806"/>
            <a:ext cx="3868340" cy="276344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tr-TR" smtClean="0"/>
              <a:t>Asıl metin stillerini düzenle</a:t>
            </a:r>
          </a:p>
        </p:txBody>
      </p:sp>
      <p:sp>
        <p:nvSpPr>
          <p:cNvPr id="6" name="İçerik Yer Tutucusu 5"/>
          <p:cNvSpPr>
            <a:spLocks noGrp="1"/>
          </p:cNvSpPr>
          <p:nvPr>
            <p:ph sz="quarter" idx="4"/>
          </p:nvPr>
        </p:nvSpPr>
        <p:spPr>
          <a:xfrm>
            <a:off x="4629150" y="1878806"/>
            <a:ext cx="3887391" cy="2763441"/>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7C84A353-7466-42D4-AFD7-8F266622645B}" type="datetimeFigureOut">
              <a:rPr lang="tr-TR" smtClean="0"/>
              <a:t>27.03.2020</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70557125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7C84A353-7466-42D4-AFD7-8F266622645B}" type="datetimeFigureOut">
              <a:rPr lang="tr-TR" smtClean="0"/>
              <a:t>27.03.2020</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343035395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7C84A353-7466-42D4-AFD7-8F266622645B}" type="datetimeFigureOut">
              <a:rPr lang="tr-TR" smtClean="0"/>
              <a:t>27.03.2020</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117175588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629841" y="342900"/>
            <a:ext cx="2949178" cy="1200150"/>
          </a:xfrm>
        </p:spPr>
        <p:txBody>
          <a:bodyPr anchor="b"/>
          <a:lstStyle>
            <a:lvl1pPr>
              <a:defRPr sz="2400"/>
            </a:lvl1pPr>
          </a:lstStyle>
          <a:p>
            <a:r>
              <a:rPr lang="tr-TR" smtClean="0"/>
              <a:t>Asıl başlık stili için tıklatın</a:t>
            </a:r>
            <a:endParaRPr lang="tr-TR"/>
          </a:p>
        </p:txBody>
      </p:sp>
      <p:sp>
        <p:nvSpPr>
          <p:cNvPr id="3" name="İçerik Yer Tutucusu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7C84A353-7466-42D4-AFD7-8F266622645B}" type="datetimeFigureOut">
              <a:rPr lang="tr-TR" smtClean="0"/>
              <a:t>27.03.2020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61203808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629841" y="342900"/>
            <a:ext cx="2949178" cy="1200150"/>
          </a:xfrm>
        </p:spPr>
        <p:txBody>
          <a:bodyPr anchor="b"/>
          <a:lstStyle>
            <a:lvl1pPr>
              <a:defRPr sz="2400"/>
            </a:lvl1pPr>
          </a:lstStyle>
          <a:p>
            <a:r>
              <a:rPr lang="tr-TR" smtClean="0"/>
              <a:t>Asıl başlık stili için tıklatın</a:t>
            </a:r>
            <a:endParaRPr lang="tr-TR"/>
          </a:p>
        </p:txBody>
      </p:sp>
      <p:sp>
        <p:nvSpPr>
          <p:cNvPr id="3" name="Resim Yer Tutucusu 2"/>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tr-TR"/>
          </a:p>
        </p:txBody>
      </p:sp>
      <p:sp>
        <p:nvSpPr>
          <p:cNvPr id="4" name="Metin Yer Tutucusu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7C84A353-7466-42D4-AFD7-8F266622645B}" type="datetimeFigureOut">
              <a:rPr lang="tr-TR" smtClean="0"/>
              <a:t>27.03.2020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285951863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7C84A353-7466-42D4-AFD7-8F266622645B}" type="datetimeFigureOut">
              <a:rPr lang="tr-TR" smtClean="0"/>
              <a:t>27.03.2020</a:t>
            </a:fld>
            <a:endParaRPr lang="tr-TR"/>
          </a:p>
        </p:txBody>
      </p:sp>
      <p:sp>
        <p:nvSpPr>
          <p:cNvPr id="5" name="Altbilgi Yer Tutucusu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rtl="0">
              <a:spcBef>
                <a:spcPts val="0"/>
              </a:spcBef>
              <a:spcAft>
                <a:spcPts val="0"/>
              </a:spcAft>
              <a:buNone/>
            </a:pPr>
            <a:fld id="{00000000-1234-1234-1234-123412341234}" type="slidenum">
              <a:rPr lang="tr" smtClean="0"/>
              <a:t>‹#›</a:t>
            </a:fld>
            <a:endParaRPr lang="tr"/>
          </a:p>
        </p:txBody>
      </p:sp>
    </p:spTree>
    <p:extLst>
      <p:ext uri="{BB962C8B-B14F-4D97-AF65-F5344CB8AC3E}">
        <p14:creationId xmlns:p14="http://schemas.microsoft.com/office/powerpoint/2010/main" val="2472873720"/>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tr-T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3.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4.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5.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6.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7.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8.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9.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10.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1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13.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14.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15.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16.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17.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18.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19.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20.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22.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23.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24.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25.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26.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27.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28.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29.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30.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32.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33.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34.xml"/></Relationships>
</file>

<file path=ppt/slides/_rels/slide5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12.xml"/><Relationship Id="rId1" Type="http://schemas.openxmlformats.org/officeDocument/2006/relationships/themeOverride" Target="../theme/themeOverride35.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36.xml"/></Relationships>
</file>

<file path=ppt/slides/_rels/slide55.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hemeOverride" Target="../theme/themeOverride37.xml"/><Relationship Id="rId5" Type="http://schemas.openxmlformats.org/officeDocument/2006/relationships/image" Target="../media/image9.png"/><Relationship Id="rId4"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38.xml"/></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39.xml"/></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40.xml"/></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hemeOverride" Target="../theme/themeOverride41.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2.xml"/><Relationship Id="rId1" Type="http://schemas.openxmlformats.org/officeDocument/2006/relationships/themeOverride" Target="../theme/themeOverride42.xml"/><Relationship Id="rId4" Type="http://schemas.openxmlformats.org/officeDocument/2006/relationships/image" Target="../media/image10.png"/></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2.xml"/><Relationship Id="rId1" Type="http://schemas.openxmlformats.org/officeDocument/2006/relationships/themeOverride" Target="../theme/themeOverride43.xml"/><Relationship Id="rId4" Type="http://schemas.openxmlformats.org/officeDocument/2006/relationships/image" Target="../media/image11.png"/></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2.xml"/><Relationship Id="rId1" Type="http://schemas.openxmlformats.org/officeDocument/2006/relationships/themeOverride" Target="../theme/themeOverride44.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2.xml"/><Relationship Id="rId1" Type="http://schemas.openxmlformats.org/officeDocument/2006/relationships/themeOverride" Target="../theme/themeOverride45.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2.xml"/><Relationship Id="rId1" Type="http://schemas.openxmlformats.org/officeDocument/2006/relationships/themeOverride" Target="../theme/themeOverride46.xml"/></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2.xml"/><Relationship Id="rId1" Type="http://schemas.openxmlformats.org/officeDocument/2006/relationships/themeOverride" Target="../theme/themeOverride47.xml"/><Relationship Id="rId4" Type="http://schemas.openxmlformats.org/officeDocument/2006/relationships/image" Target="../media/image12.png"/></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2.xml"/><Relationship Id="rId1" Type="http://schemas.openxmlformats.org/officeDocument/2006/relationships/themeOverride" Target="../theme/themeOverride48.xml"/><Relationship Id="rId4" Type="http://schemas.openxmlformats.org/officeDocument/2006/relationships/image" Target="../media/image13.png"/></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2.xml"/><Relationship Id="rId1" Type="http://schemas.openxmlformats.org/officeDocument/2006/relationships/themeOverride" Target="../theme/themeOverride49.xml"/></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2.xml"/><Relationship Id="rId1" Type="http://schemas.openxmlformats.org/officeDocument/2006/relationships/themeOverride" Target="../theme/themeOverride5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184564" y="1925782"/>
            <a:ext cx="6858000" cy="107383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 sz="3200" b="1" dirty="0">
                <a:latin typeface="Times New Roman" panose="02020603050405020304" pitchFamily="18" charset="0"/>
                <a:ea typeface="Tahoma" panose="020B0604030504040204" pitchFamily="34" charset="0"/>
                <a:cs typeface="Times New Roman" panose="02020603050405020304" pitchFamily="18" charset="0"/>
              </a:rPr>
              <a:t>ATATÜRK SONRASI </a:t>
            </a:r>
            <a:r>
              <a:rPr lang="tr" sz="3200" b="1" dirty="0" smtClean="0">
                <a:latin typeface="Times New Roman" panose="02020603050405020304" pitchFamily="18" charset="0"/>
                <a:ea typeface="Tahoma" panose="020B0604030504040204" pitchFamily="34" charset="0"/>
                <a:cs typeface="Times New Roman" panose="02020603050405020304" pitchFamily="18" charset="0"/>
              </a:rPr>
              <a:t>DÖNEMDE İÇ POLİTİKA OLAYLARI</a:t>
            </a:r>
            <a:endParaRPr sz="3200" b="1" dirty="0">
              <a:latin typeface="Times New Roman" panose="02020603050405020304" pitchFamily="18" charset="0"/>
              <a:ea typeface="Tahoma" panose="020B0604030504040204" pitchFamily="34"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81"/>
        <p:cNvGrpSpPr/>
        <p:nvPr/>
      </p:nvGrpSpPr>
      <p:grpSpPr>
        <a:xfrm>
          <a:off x="0" y="0"/>
          <a:ext cx="0" cy="0"/>
          <a:chOff x="0" y="0"/>
          <a:chExt cx="0" cy="0"/>
        </a:xfrm>
      </p:grpSpPr>
      <p:pic>
        <p:nvPicPr>
          <p:cNvPr id="182" name="Google Shape;182;p22"/>
          <p:cNvPicPr preferRelativeResize="0"/>
          <p:nvPr/>
        </p:nvPicPr>
        <p:blipFill>
          <a:blip r:embed="rId3">
            <a:alphaModFix/>
          </a:blip>
          <a:stretch>
            <a:fillRect/>
          </a:stretch>
        </p:blipFill>
        <p:spPr>
          <a:xfrm>
            <a:off x="-84325" y="0"/>
            <a:ext cx="9144000" cy="509650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86"/>
        <p:cNvGrpSpPr/>
        <p:nvPr/>
      </p:nvGrpSpPr>
      <p:grpSpPr>
        <a:xfrm>
          <a:off x="0" y="0"/>
          <a:ext cx="0" cy="0"/>
          <a:chOff x="0" y="0"/>
          <a:chExt cx="0" cy="0"/>
        </a:xfrm>
      </p:grpSpPr>
      <p:sp>
        <p:nvSpPr>
          <p:cNvPr id="187" name="Google Shape;187;p23"/>
          <p:cNvSpPr txBox="1">
            <a:spLocks noGrp="1"/>
          </p:cNvSpPr>
          <p:nvPr>
            <p:ph type="body" idx="1"/>
          </p:nvPr>
        </p:nvSpPr>
        <p:spPr>
          <a:xfrm>
            <a:off x="285750" y="504461"/>
            <a:ext cx="7505700" cy="3664200"/>
          </a:xfrm>
          <a:prstGeom prst="rect">
            <a:avLst/>
          </a:prstGeom>
        </p:spPr>
        <p:txBody>
          <a:bodyPr spcFirstLastPara="1" wrap="square" lIns="91425" tIns="91425" rIns="91425" bIns="91425" anchor="t" anchorCtr="0">
            <a:noAutofit/>
          </a:bodyPr>
          <a:lstStyle/>
          <a:p>
            <a:pPr marL="342900" indent="-342900" algn="just">
              <a:spcAft>
                <a:spcPts val="1600"/>
              </a:spcAft>
            </a:pPr>
            <a:r>
              <a:rPr lang="tr" dirty="0">
                <a:solidFill>
                  <a:srgbClr val="222222"/>
                </a:solidFill>
                <a:highlight>
                  <a:srgbClr val="FFFFFF"/>
                </a:highlight>
                <a:latin typeface="Times New Roman" panose="02020603050405020304" pitchFamily="18" charset="0"/>
                <a:ea typeface="Arial"/>
                <a:cs typeface="Times New Roman" panose="02020603050405020304" pitchFamily="18" charset="0"/>
                <a:sym typeface="Arial"/>
              </a:rPr>
              <a:t>Türkiye Cumhuriyeti, 1920’li ve 1930’lu yıllarda, pek çok önemli iç ve dış sorunu çözümlemiş ve büyük kalkınma hareketleri gerçekleştirmiştir. Bu dönemde Mustafa Kemal Atatürk’ün “Yurtta sulh, cihanda sulh!” ilkesini kendisine temel hedef alarak dış politikayı yürütmüş ve uluslararası alanda kendine önemli bir yer sağlamıştır. Ancak Türkiye Cumhuriyeti’nin bu dış politika hedefi, diğer devletler için geçerli olmamış; Mustafa Kemal Atatürk’ün ölümünden yaklaşık 1 yıl sonra da II. Dünya Savaşı patlak vermiştir.</a:t>
            </a:r>
            <a:endParaRPr dirty="0">
              <a:latin typeface="Times New Roman" panose="02020603050405020304" pitchFamily="18" charset="0"/>
              <a:ea typeface="Arial"/>
              <a:cs typeface="Times New Roman" panose="02020603050405020304" pitchFamily="18" charset="0"/>
              <a:sym typeface="Arial"/>
            </a:endParaRPr>
          </a:p>
        </p:txBody>
      </p:sp>
    </p:spTree>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92"/>
        <p:cNvGrpSpPr/>
        <p:nvPr/>
      </p:nvGrpSpPr>
      <p:grpSpPr>
        <a:xfrm>
          <a:off x="0" y="0"/>
          <a:ext cx="0" cy="0"/>
          <a:chOff x="0" y="0"/>
          <a:chExt cx="0" cy="0"/>
        </a:xfrm>
      </p:grpSpPr>
      <p:pic>
        <p:nvPicPr>
          <p:cNvPr id="193" name="Google Shape;193;p24"/>
          <p:cNvPicPr preferRelativeResize="0"/>
          <p:nvPr/>
        </p:nvPicPr>
        <p:blipFill>
          <a:blip r:embed="rId3">
            <a:alphaModFix/>
          </a:blip>
          <a:stretch>
            <a:fillRect/>
          </a:stretch>
        </p:blipFill>
        <p:spPr>
          <a:xfrm>
            <a:off x="152400" y="152400"/>
            <a:ext cx="8827650" cy="4838701"/>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97"/>
        <p:cNvGrpSpPr/>
        <p:nvPr/>
      </p:nvGrpSpPr>
      <p:grpSpPr>
        <a:xfrm>
          <a:off x="0" y="0"/>
          <a:ext cx="0" cy="0"/>
          <a:chOff x="0" y="0"/>
          <a:chExt cx="0" cy="0"/>
        </a:xfrm>
      </p:grpSpPr>
      <p:sp>
        <p:nvSpPr>
          <p:cNvPr id="198" name="Google Shape;198;p25"/>
          <p:cNvSpPr txBox="1">
            <a:spLocks noGrp="1"/>
          </p:cNvSpPr>
          <p:nvPr>
            <p:ph type="body" idx="1"/>
          </p:nvPr>
        </p:nvSpPr>
        <p:spPr>
          <a:xfrm>
            <a:off x="202623" y="180148"/>
            <a:ext cx="8394122" cy="3946800"/>
          </a:xfrm>
          <a:prstGeom prst="rect">
            <a:avLst/>
          </a:prstGeom>
        </p:spPr>
        <p:txBody>
          <a:bodyPr spcFirstLastPara="1" wrap="square" lIns="91425" tIns="91425" rIns="91425" bIns="91425" anchor="t" anchorCtr="0">
            <a:noAutofit/>
          </a:bodyPr>
          <a:lstStyle/>
          <a:p>
            <a:pPr marL="342900" indent="-342900" algn="just">
              <a:spcAft>
                <a:spcPts val="1600"/>
              </a:spcAft>
            </a:pPr>
            <a:r>
              <a:rPr lang="tr" dirty="0">
                <a:solidFill>
                  <a:srgbClr val="222222"/>
                </a:solidFill>
                <a:highlight>
                  <a:srgbClr val="FFFFFF"/>
                </a:highlight>
                <a:latin typeface="Times New Roman" panose="02020603050405020304" pitchFamily="18" charset="0"/>
                <a:ea typeface="Arial"/>
                <a:cs typeface="Times New Roman" panose="02020603050405020304" pitchFamily="18" charset="0"/>
                <a:sym typeface="Arial"/>
              </a:rPr>
              <a:t>İç siyasetinde tek parti dönemini yaşayan ve İsmet İnönü’nün yönetiminde bulunan Türkiye Cumhuriyeti, II. Dünya Savaşı başladığında, savaşın dışında kalarak, toprak bütünlüğünü korumayı amaçlayan bir politika izlemiştir. Aslında Türkiye’nin II. Dünya Savaşı sırasındaki hedefi, “tarafsız olmaktan çok, savaşın dışında kalabilmektir”.Çünkü Türkiye, toprak bütünlüğünü korumayı amaçlıyordu ve hangi tarafın bu amacına faydalı olacağını düşünüyorsa, o tarafı desteklemesi gayet doğaldı. Ama daha 16 yıllık bir devletin böyle büyük bir savaşın yükünü kaldıramayacağı da çok açık olduğu için, savaşa fiilen girmeyi kabul etmemiştir. Tabi doğal olarak Türkiye’nin jeopolitik öneminden dolayı, Mihver ve Müttefik Devletler, Türkiye’yi kendi yanlarında savaşa sokmak için büyük çaba gösterdiler ve baskılar uyguladılar. Ancak iki taraf da bu konuda başarılı olamadı ve Türkiye, savaş sonuna kadar, savaşın dışında kalmayı başardı.</a:t>
            </a:r>
            <a:endParaRPr dirty="0">
              <a:latin typeface="Times New Roman" panose="02020603050405020304" pitchFamily="18" charset="0"/>
              <a:cs typeface="Times New Roman" panose="02020603050405020304" pitchFamily="18" charset="0"/>
            </a:endParaRPr>
          </a:p>
        </p:txBody>
      </p:sp>
    </p:spTree>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202"/>
        <p:cNvGrpSpPr/>
        <p:nvPr/>
      </p:nvGrpSpPr>
      <p:grpSpPr>
        <a:xfrm>
          <a:off x="0" y="0"/>
          <a:ext cx="0" cy="0"/>
          <a:chOff x="0" y="0"/>
          <a:chExt cx="0" cy="0"/>
        </a:xfrm>
      </p:grpSpPr>
      <p:pic>
        <p:nvPicPr>
          <p:cNvPr id="203" name="Google Shape;203;p26"/>
          <p:cNvPicPr preferRelativeResize="0"/>
          <p:nvPr/>
        </p:nvPicPr>
        <p:blipFill>
          <a:blip r:embed="rId3">
            <a:alphaModFix/>
          </a:blip>
          <a:stretch>
            <a:fillRect/>
          </a:stretch>
        </p:blipFill>
        <p:spPr>
          <a:xfrm>
            <a:off x="224850" y="267000"/>
            <a:ext cx="8713024" cy="465165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207"/>
        <p:cNvGrpSpPr/>
        <p:nvPr/>
      </p:nvGrpSpPr>
      <p:grpSpPr>
        <a:xfrm>
          <a:off x="0" y="0"/>
          <a:ext cx="0" cy="0"/>
          <a:chOff x="0" y="0"/>
          <a:chExt cx="0" cy="0"/>
        </a:xfrm>
      </p:grpSpPr>
      <p:sp>
        <p:nvSpPr>
          <p:cNvPr id="208" name="Google Shape;208;p27"/>
          <p:cNvSpPr txBox="1">
            <a:spLocks noGrp="1"/>
          </p:cNvSpPr>
          <p:nvPr>
            <p:ph type="body" idx="1"/>
          </p:nvPr>
        </p:nvSpPr>
        <p:spPr>
          <a:xfrm>
            <a:off x="188768" y="49213"/>
            <a:ext cx="7505700" cy="4876077"/>
          </a:xfrm>
          <a:prstGeom prst="rect">
            <a:avLst/>
          </a:prstGeom>
        </p:spPr>
        <p:txBody>
          <a:bodyPr spcFirstLastPara="1" wrap="square" lIns="91425" tIns="91425" rIns="91425" bIns="91425" anchor="t" anchorCtr="0">
            <a:noAutofit/>
          </a:bodyPr>
          <a:lstStyle/>
          <a:p>
            <a:pPr marL="342900" indent="-342900" algn="just">
              <a:lnSpc>
                <a:spcPct val="100000"/>
              </a:lnSpc>
            </a:pPr>
            <a:r>
              <a:rPr lang="tr" dirty="0">
                <a:solidFill>
                  <a:srgbClr val="222222"/>
                </a:solidFill>
                <a:latin typeface="Times New Roman" panose="02020603050405020304" pitchFamily="18" charset="0"/>
                <a:ea typeface="Arial"/>
                <a:cs typeface="Times New Roman" panose="02020603050405020304" pitchFamily="18" charset="0"/>
                <a:sym typeface="Arial"/>
              </a:rPr>
              <a:t>Türkiye savaşın dışında kalmak istiyordu ancak olası savaşa girme ihtimalini de ihmal </a:t>
            </a:r>
            <a:r>
              <a:rPr lang="tr" dirty="0" smtClean="0">
                <a:solidFill>
                  <a:srgbClr val="222222"/>
                </a:solidFill>
                <a:latin typeface="Times New Roman" panose="02020603050405020304" pitchFamily="18" charset="0"/>
                <a:ea typeface="Arial"/>
                <a:cs typeface="Times New Roman" panose="02020603050405020304" pitchFamily="18" charset="0"/>
                <a:sym typeface="Arial"/>
              </a:rPr>
              <a:t>etmiyordu</a:t>
            </a:r>
            <a:r>
              <a:rPr lang="tr" dirty="0">
                <a:solidFill>
                  <a:srgbClr val="222222"/>
                </a:solidFill>
                <a:latin typeface="Times New Roman" panose="02020603050405020304" pitchFamily="18" charset="0"/>
                <a:ea typeface="Arial"/>
                <a:cs typeface="Times New Roman" panose="02020603050405020304" pitchFamily="18" charset="0"/>
                <a:sym typeface="Arial"/>
              </a:rPr>
              <a:t>. Bu kapsamda ordunun eksiklerini gidermek üzere Almanya’dan yaklaşık 120 milyon mark değerinde silah ve savaş araç ve gereçleri siparişinde bulundu. Bunun dışında da İngiltere ve Fransa ile bir “Karşılıklı Yardım Antlaşması” da </a:t>
            </a:r>
            <a:r>
              <a:rPr lang="tr" dirty="0" smtClean="0">
                <a:solidFill>
                  <a:srgbClr val="222222"/>
                </a:solidFill>
                <a:latin typeface="Times New Roman" panose="02020603050405020304" pitchFamily="18" charset="0"/>
                <a:ea typeface="Arial"/>
                <a:cs typeface="Times New Roman" panose="02020603050405020304" pitchFamily="18" charset="0"/>
                <a:sym typeface="Arial"/>
              </a:rPr>
              <a:t>imzaladı.</a:t>
            </a:r>
            <a:endParaRPr lang="tr" dirty="0">
              <a:solidFill>
                <a:srgbClr val="222222"/>
              </a:solidFill>
              <a:latin typeface="Times New Roman" panose="02020603050405020304" pitchFamily="18" charset="0"/>
              <a:ea typeface="Arial"/>
              <a:cs typeface="Times New Roman" panose="02020603050405020304" pitchFamily="18" charset="0"/>
              <a:sym typeface="Arial"/>
            </a:endParaRPr>
          </a:p>
          <a:p>
            <a:pPr marL="342900" indent="-342900" algn="just">
              <a:lnSpc>
                <a:spcPct val="100000"/>
              </a:lnSpc>
            </a:pPr>
            <a:r>
              <a:rPr lang="tr" dirty="0" smtClean="0">
                <a:solidFill>
                  <a:srgbClr val="222222"/>
                </a:solidFill>
                <a:latin typeface="Times New Roman" panose="02020603050405020304" pitchFamily="18" charset="0"/>
                <a:ea typeface="Arial"/>
                <a:cs typeface="Times New Roman" panose="02020603050405020304" pitchFamily="18" charset="0"/>
                <a:sym typeface="Arial"/>
              </a:rPr>
              <a:t>Ancak </a:t>
            </a:r>
            <a:r>
              <a:rPr lang="tr" dirty="0">
                <a:solidFill>
                  <a:srgbClr val="222222"/>
                </a:solidFill>
                <a:latin typeface="Times New Roman" panose="02020603050405020304" pitchFamily="18" charset="0"/>
                <a:ea typeface="Arial"/>
                <a:cs typeface="Times New Roman" panose="02020603050405020304" pitchFamily="18" charset="0"/>
                <a:sym typeface="Arial"/>
              </a:rPr>
              <a:t>bildiğiniz gibi, 1940’ta İtalya’nın Yunanistan’a saldırması, Almanya’nın ise Macaristan ve Romanya’yı işgal etmesi, bunun akabinde de 1941’te de Balkanlar’ın doğrudan ya da dolaylı olarak Almanya’nın etkisi altına girmesi, doğal olarak Türkiye’yi, İngiltere’yi ve SSCB’yi endişeye sürükledi. Türkiye’nin bu endişesi Haziran 1941’e kadar sürdü ve bu tarihte imzalanan “Türk-Alman Dostluk Antlaşması” ile, Türkiye, Almanya’nın kendisine saldırmayacağına ait güvenceyi resmen almış </a:t>
            </a:r>
            <a:r>
              <a:rPr lang="tr" dirty="0" smtClean="0">
                <a:solidFill>
                  <a:srgbClr val="222222"/>
                </a:solidFill>
                <a:latin typeface="Times New Roman" panose="02020603050405020304" pitchFamily="18" charset="0"/>
                <a:ea typeface="Arial"/>
                <a:cs typeface="Times New Roman" panose="02020603050405020304" pitchFamily="18" charset="0"/>
                <a:sym typeface="Arial"/>
              </a:rPr>
              <a:t>oldu.</a:t>
            </a:r>
            <a:endParaRPr dirty="0">
              <a:solidFill>
                <a:srgbClr val="222222"/>
              </a:solidFill>
              <a:latin typeface="Times New Roman" panose="02020603050405020304" pitchFamily="18" charset="0"/>
              <a:ea typeface="Arial"/>
              <a:cs typeface="Times New Roman" panose="02020603050405020304" pitchFamily="18" charset="0"/>
              <a:sym typeface="Arial"/>
            </a:endParaRPr>
          </a:p>
          <a:p>
            <a:pPr marL="342900" indent="-342900" algn="just">
              <a:lnSpc>
                <a:spcPct val="100000"/>
              </a:lnSpc>
              <a:spcBef>
                <a:spcPts val="2000"/>
              </a:spcBef>
            </a:pPr>
            <a:endParaRPr dirty="0">
              <a:solidFill>
                <a:srgbClr val="222222"/>
              </a:solidFill>
              <a:latin typeface="Times New Roman" panose="02020603050405020304" pitchFamily="18" charset="0"/>
              <a:ea typeface="Arial"/>
              <a:cs typeface="Times New Roman" panose="02020603050405020304" pitchFamily="18" charset="0"/>
              <a:sym typeface="Arial"/>
            </a:endParaRPr>
          </a:p>
          <a:p>
            <a:pPr marL="342900" indent="-342900" algn="just">
              <a:lnSpc>
                <a:spcPct val="100000"/>
              </a:lnSpc>
              <a:spcBef>
                <a:spcPts val="2000"/>
              </a:spcBef>
            </a:pPr>
            <a:endParaRPr dirty="0">
              <a:solidFill>
                <a:srgbClr val="000000"/>
              </a:solidFill>
              <a:latin typeface="Times New Roman" panose="02020603050405020304" pitchFamily="18" charset="0"/>
              <a:ea typeface="Arial"/>
              <a:cs typeface="Times New Roman" panose="02020603050405020304" pitchFamily="18" charset="0"/>
              <a:sym typeface="Arial"/>
            </a:endParaRPr>
          </a:p>
          <a:p>
            <a:pPr marL="342900" indent="-342900" algn="just">
              <a:lnSpc>
                <a:spcPct val="100000"/>
              </a:lnSpc>
              <a:spcAft>
                <a:spcPts val="1600"/>
              </a:spcAft>
            </a:pPr>
            <a:endParaRPr dirty="0">
              <a:latin typeface="Times New Roman" panose="02020603050405020304" pitchFamily="18" charset="0"/>
              <a:cs typeface="Times New Roman" panose="02020603050405020304" pitchFamily="18" charset="0"/>
            </a:endParaRPr>
          </a:p>
        </p:txBody>
      </p:sp>
    </p:spTree>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212"/>
        <p:cNvGrpSpPr/>
        <p:nvPr/>
      </p:nvGrpSpPr>
      <p:grpSpPr>
        <a:xfrm>
          <a:off x="0" y="0"/>
          <a:ext cx="0" cy="0"/>
          <a:chOff x="0" y="0"/>
          <a:chExt cx="0" cy="0"/>
        </a:xfrm>
      </p:grpSpPr>
      <p:sp>
        <p:nvSpPr>
          <p:cNvPr id="213" name="Google Shape;213;p28"/>
          <p:cNvSpPr txBox="1">
            <a:spLocks noGrp="1"/>
          </p:cNvSpPr>
          <p:nvPr>
            <p:ph type="body" idx="1"/>
          </p:nvPr>
        </p:nvSpPr>
        <p:spPr>
          <a:xfrm>
            <a:off x="256648" y="0"/>
            <a:ext cx="8083788" cy="5063836"/>
          </a:xfrm>
          <a:prstGeom prst="rect">
            <a:avLst/>
          </a:prstGeom>
        </p:spPr>
        <p:txBody>
          <a:bodyPr spcFirstLastPara="1" wrap="square" lIns="91425" tIns="91425" rIns="91425" bIns="91425" anchor="t" anchorCtr="0">
            <a:noAutofit/>
          </a:bodyPr>
          <a:lstStyle/>
          <a:p>
            <a:pPr marL="342900" indent="-342900" algn="just">
              <a:lnSpc>
                <a:spcPct val="100000"/>
              </a:lnSpc>
            </a:pPr>
            <a:r>
              <a:rPr lang="tr" dirty="0">
                <a:solidFill>
                  <a:srgbClr val="222222"/>
                </a:solidFill>
                <a:latin typeface="Times New Roman" panose="02020603050405020304" pitchFamily="18" charset="0"/>
                <a:ea typeface="Arial"/>
                <a:cs typeface="Times New Roman" panose="02020603050405020304" pitchFamily="18" charset="0"/>
                <a:sym typeface="Arial"/>
              </a:rPr>
              <a:t>Savaşın gidişatı boyunca iki tarafında Türkiye’yi savaşa sokma gayretleri devam etmiştir. Churchill ile İnönü, 1943’te, Adana’da buluşarak bir takım görüşmelerde bulunmuşlardır.</a:t>
            </a:r>
            <a:endParaRPr dirty="0">
              <a:solidFill>
                <a:srgbClr val="222222"/>
              </a:solidFill>
              <a:latin typeface="Times New Roman" panose="02020603050405020304" pitchFamily="18" charset="0"/>
              <a:ea typeface="Arial"/>
              <a:cs typeface="Times New Roman" panose="02020603050405020304" pitchFamily="18" charset="0"/>
              <a:sym typeface="Arial"/>
            </a:endParaRPr>
          </a:p>
          <a:p>
            <a:pPr marL="342900" indent="-342900" algn="just">
              <a:lnSpc>
                <a:spcPct val="100000"/>
              </a:lnSpc>
              <a:spcBef>
                <a:spcPts val="2000"/>
              </a:spcBef>
            </a:pPr>
            <a:r>
              <a:rPr lang="tr" dirty="0">
                <a:solidFill>
                  <a:srgbClr val="222222"/>
                </a:solidFill>
                <a:latin typeface="Times New Roman" panose="02020603050405020304" pitchFamily="18" charset="0"/>
                <a:ea typeface="Arial"/>
                <a:cs typeface="Times New Roman" panose="02020603050405020304" pitchFamily="18" charset="0"/>
                <a:sym typeface="Arial"/>
              </a:rPr>
              <a:t>Yine 1943’te, Churchill, Roosevelt ve İnönü’nün katılımları ile Kahire Konferansı </a:t>
            </a:r>
            <a:r>
              <a:rPr lang="tr" dirty="0" smtClean="0">
                <a:solidFill>
                  <a:srgbClr val="222222"/>
                </a:solidFill>
                <a:latin typeface="Times New Roman" panose="02020603050405020304" pitchFamily="18" charset="0"/>
                <a:ea typeface="Arial"/>
                <a:cs typeface="Times New Roman" panose="02020603050405020304" pitchFamily="18" charset="0"/>
                <a:sym typeface="Arial"/>
              </a:rPr>
              <a:t>yapılmıştır.</a:t>
            </a:r>
            <a:endParaRPr dirty="0">
              <a:solidFill>
                <a:srgbClr val="222222"/>
              </a:solidFill>
              <a:latin typeface="Times New Roman" panose="02020603050405020304" pitchFamily="18" charset="0"/>
              <a:ea typeface="Arial"/>
              <a:cs typeface="Times New Roman" panose="02020603050405020304" pitchFamily="18" charset="0"/>
              <a:sym typeface="Arial"/>
            </a:endParaRPr>
          </a:p>
          <a:p>
            <a:pPr marL="342900" indent="-342900" algn="just">
              <a:lnSpc>
                <a:spcPct val="100000"/>
              </a:lnSpc>
              <a:spcBef>
                <a:spcPts val="2000"/>
              </a:spcBef>
            </a:pPr>
            <a:r>
              <a:rPr lang="tr" dirty="0">
                <a:solidFill>
                  <a:srgbClr val="222222"/>
                </a:solidFill>
                <a:highlight>
                  <a:srgbClr val="FFFFFF"/>
                </a:highlight>
                <a:latin typeface="Times New Roman" panose="02020603050405020304" pitchFamily="18" charset="0"/>
                <a:ea typeface="Arial"/>
                <a:cs typeface="Times New Roman" panose="02020603050405020304" pitchFamily="18" charset="0"/>
                <a:sym typeface="Arial"/>
              </a:rPr>
              <a:t>İngiltere, 20 Şubat 1945’te, Türkiye’ye bir muhtıra vererek, 25 Nisan’da müttefikler arasında yapılacak olan San Francisco Konferansı’na, 1 Mart 1945’ten önce Almanya’ya savaş ilan eden ülkelerin davet edileceğini, Türkiye’nin de bu tarihten önce savaşa girmeye karar verirse, BM Bildirisi’ne katılabileceğini bildirdi. Türkiye de bunun üzerine 23 Şubat 1945’te, Almanya ve Japonya’ya savaş ilan etti ve 27 Şubat’ta da BM Bildirisi’ni imzaladı. Bunun üzerine 5 Mart’ta konferansa resmen davet edildi ve böylece BM’nin kurucu üyeleri arasına katıldı</a:t>
            </a:r>
            <a:r>
              <a:rPr lang="tr" dirty="0" smtClean="0">
                <a:solidFill>
                  <a:srgbClr val="222222"/>
                </a:solidFill>
                <a:highlight>
                  <a:srgbClr val="FFFFFF"/>
                </a:highlight>
                <a:latin typeface="Times New Roman" panose="02020603050405020304" pitchFamily="18" charset="0"/>
                <a:ea typeface="Arial"/>
                <a:cs typeface="Times New Roman" panose="02020603050405020304" pitchFamily="18" charset="0"/>
                <a:sym typeface="Arial"/>
              </a:rPr>
              <a:t>.</a:t>
            </a:r>
            <a:endParaRPr dirty="0">
              <a:solidFill>
                <a:srgbClr val="222222"/>
              </a:solidFill>
              <a:highlight>
                <a:srgbClr val="FFFFFF"/>
              </a:highlight>
              <a:latin typeface="Times New Roman" panose="02020603050405020304" pitchFamily="18" charset="0"/>
              <a:ea typeface="Arial"/>
              <a:cs typeface="Times New Roman" panose="02020603050405020304" pitchFamily="18" charset="0"/>
              <a:sym typeface="Arial"/>
            </a:endParaRPr>
          </a:p>
        </p:txBody>
      </p:sp>
    </p:spTree>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217"/>
        <p:cNvGrpSpPr/>
        <p:nvPr/>
      </p:nvGrpSpPr>
      <p:grpSpPr>
        <a:xfrm>
          <a:off x="0" y="0"/>
          <a:ext cx="0" cy="0"/>
          <a:chOff x="0" y="0"/>
          <a:chExt cx="0" cy="0"/>
        </a:xfrm>
      </p:grpSpPr>
      <p:sp>
        <p:nvSpPr>
          <p:cNvPr id="218" name="Google Shape;218;p29"/>
          <p:cNvSpPr txBox="1">
            <a:spLocks noGrp="1"/>
          </p:cNvSpPr>
          <p:nvPr>
            <p:ph type="body" idx="1"/>
          </p:nvPr>
        </p:nvSpPr>
        <p:spPr>
          <a:xfrm>
            <a:off x="195696" y="209250"/>
            <a:ext cx="7505700" cy="4515150"/>
          </a:xfrm>
          <a:prstGeom prst="rect">
            <a:avLst/>
          </a:prstGeom>
        </p:spPr>
        <p:txBody>
          <a:bodyPr spcFirstLastPara="1" wrap="square" lIns="91425" tIns="91425" rIns="91425" bIns="91425" anchor="t" anchorCtr="0">
            <a:noAutofit/>
          </a:bodyPr>
          <a:lstStyle/>
          <a:p>
            <a:pPr marL="342900" indent="-342900" algn="just">
              <a:lnSpc>
                <a:spcPct val="100000"/>
              </a:lnSpc>
            </a:pPr>
            <a:r>
              <a:rPr lang="tr" dirty="0">
                <a:solidFill>
                  <a:srgbClr val="222222"/>
                </a:solidFill>
                <a:latin typeface="Times New Roman" panose="02020603050405020304" pitchFamily="18" charset="0"/>
                <a:ea typeface="Arial"/>
                <a:cs typeface="Times New Roman" panose="02020603050405020304" pitchFamily="18" charset="0"/>
                <a:sym typeface="Arial"/>
              </a:rPr>
              <a:t>Bu olaylardan çok uzun bir süre geçmeden, </a:t>
            </a:r>
            <a:r>
              <a:rPr lang="tr" b="1" dirty="0">
                <a:solidFill>
                  <a:srgbClr val="222222"/>
                </a:solidFill>
                <a:latin typeface="Times New Roman" panose="02020603050405020304" pitchFamily="18" charset="0"/>
                <a:ea typeface="Arial"/>
                <a:cs typeface="Times New Roman" panose="02020603050405020304" pitchFamily="18" charset="0"/>
                <a:sym typeface="Arial"/>
              </a:rPr>
              <a:t>Almanya ve Japonya savaştan çekildi</a:t>
            </a:r>
            <a:r>
              <a:rPr lang="tr" dirty="0">
                <a:solidFill>
                  <a:srgbClr val="222222"/>
                </a:solidFill>
                <a:latin typeface="Times New Roman" panose="02020603050405020304" pitchFamily="18" charset="0"/>
                <a:ea typeface="Arial"/>
                <a:cs typeface="Times New Roman" panose="02020603050405020304" pitchFamily="18" charset="0"/>
                <a:sym typeface="Arial"/>
              </a:rPr>
              <a:t> ve II. Dünya Savaşı sona erdi. Böylece Türkiye, savaşa fiilen katılmadan, II. Dünya Savaşı’nın galip devletlerinden biri olmayı başardı. Ancak doğrudan doğruya savaşa katılmasa da, savaşın bütün sıkıntılarını ve yükünü de çekmekten geri </a:t>
            </a:r>
            <a:r>
              <a:rPr lang="tr" dirty="0" smtClean="0">
                <a:solidFill>
                  <a:srgbClr val="222222"/>
                </a:solidFill>
                <a:latin typeface="Times New Roman" panose="02020603050405020304" pitchFamily="18" charset="0"/>
                <a:ea typeface="Arial"/>
                <a:cs typeface="Times New Roman" panose="02020603050405020304" pitchFamily="18" charset="0"/>
                <a:sym typeface="Arial"/>
              </a:rPr>
              <a:t>kalmamıştır.</a:t>
            </a:r>
            <a:endParaRPr lang="tr" dirty="0">
              <a:solidFill>
                <a:srgbClr val="222222"/>
              </a:solidFill>
              <a:latin typeface="Times New Roman" panose="02020603050405020304" pitchFamily="18" charset="0"/>
              <a:ea typeface="Arial"/>
              <a:cs typeface="Times New Roman" panose="02020603050405020304" pitchFamily="18" charset="0"/>
              <a:sym typeface="Arial"/>
            </a:endParaRPr>
          </a:p>
          <a:p>
            <a:pPr marL="342900" indent="-342900" algn="just">
              <a:lnSpc>
                <a:spcPct val="100000"/>
              </a:lnSpc>
            </a:pPr>
            <a:r>
              <a:rPr lang="tr" dirty="0" smtClean="0">
                <a:solidFill>
                  <a:srgbClr val="222222"/>
                </a:solidFill>
                <a:latin typeface="Times New Roman" panose="02020603050405020304" pitchFamily="18" charset="0"/>
                <a:ea typeface="Arial"/>
                <a:cs typeface="Times New Roman" panose="02020603050405020304" pitchFamily="18" charset="0"/>
                <a:sym typeface="Arial"/>
              </a:rPr>
              <a:t>Türkiye</a:t>
            </a:r>
            <a:r>
              <a:rPr lang="tr" dirty="0">
                <a:solidFill>
                  <a:srgbClr val="222222"/>
                </a:solidFill>
                <a:latin typeface="Times New Roman" panose="02020603050405020304" pitchFamily="18" charset="0"/>
                <a:ea typeface="Arial"/>
                <a:cs typeface="Times New Roman" panose="02020603050405020304" pitchFamily="18" charset="0"/>
                <a:sym typeface="Arial"/>
              </a:rPr>
              <a:t>, savaşın dışında ve tarafsız kalmayı esas kabul etmekle birlikte, II. Dünya Savaşı’nın başlarından itibaren, olası saldırılara veya savaşa girme ihtimalinin ortaya çıkmasına yönelik, ülkeyi savunmaya yönelik her türlü önlemi almış ve bu arada seferberlik ilan etmiştir. Bütün bunlarla birlikte </a:t>
            </a:r>
            <a:r>
              <a:rPr lang="tr" b="1" dirty="0">
                <a:solidFill>
                  <a:srgbClr val="222222"/>
                </a:solidFill>
                <a:latin typeface="Times New Roman" panose="02020603050405020304" pitchFamily="18" charset="0"/>
                <a:ea typeface="Arial"/>
                <a:cs typeface="Times New Roman" panose="02020603050405020304" pitchFamily="18" charset="0"/>
                <a:sym typeface="Arial"/>
              </a:rPr>
              <a:t>Türkiye, izlediği dış politikayla sıcak savaşın getirebileceği yıkım ve sorunlardan uzak </a:t>
            </a:r>
            <a:r>
              <a:rPr lang="tr" b="1" dirty="0" smtClean="0">
                <a:solidFill>
                  <a:srgbClr val="222222"/>
                </a:solidFill>
                <a:latin typeface="Times New Roman" panose="02020603050405020304" pitchFamily="18" charset="0"/>
                <a:ea typeface="Arial"/>
                <a:cs typeface="Times New Roman" panose="02020603050405020304" pitchFamily="18" charset="0"/>
                <a:sym typeface="Arial"/>
              </a:rPr>
              <a:t>kalmıştır.</a:t>
            </a:r>
            <a:endParaRPr b="1" dirty="0">
              <a:solidFill>
                <a:srgbClr val="222222"/>
              </a:solidFill>
              <a:latin typeface="Times New Roman" panose="02020603050405020304" pitchFamily="18" charset="0"/>
              <a:ea typeface="Arial"/>
              <a:cs typeface="Times New Roman" panose="02020603050405020304" pitchFamily="18" charset="0"/>
              <a:sym typeface="Arial"/>
            </a:endParaRPr>
          </a:p>
          <a:p>
            <a:pPr marL="0" lvl="0" indent="0" algn="l" rtl="0">
              <a:spcBef>
                <a:spcPts val="2000"/>
              </a:spcBef>
              <a:spcAft>
                <a:spcPts val="1600"/>
              </a:spcAft>
              <a:buNone/>
            </a:pPr>
            <a:endParaRPr dirty="0"/>
          </a:p>
        </p:txBody>
      </p:sp>
    </p:spTree>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222"/>
        <p:cNvGrpSpPr/>
        <p:nvPr/>
      </p:nvGrpSpPr>
      <p:grpSpPr>
        <a:xfrm>
          <a:off x="0" y="0"/>
          <a:ext cx="0" cy="0"/>
          <a:chOff x="0" y="0"/>
          <a:chExt cx="0" cy="0"/>
        </a:xfrm>
      </p:grpSpPr>
      <p:pic>
        <p:nvPicPr>
          <p:cNvPr id="223" name="Google Shape;223;p30"/>
          <p:cNvPicPr preferRelativeResize="0"/>
          <p:nvPr/>
        </p:nvPicPr>
        <p:blipFill>
          <a:blip r:embed="rId3">
            <a:alphaModFix/>
          </a:blip>
          <a:stretch>
            <a:fillRect/>
          </a:stretch>
        </p:blipFill>
        <p:spPr>
          <a:xfrm>
            <a:off x="152400" y="152400"/>
            <a:ext cx="8785475" cy="483870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722168" y="1870837"/>
            <a:ext cx="7505700" cy="954600"/>
          </a:xfrm>
        </p:spPr>
        <p:txBody>
          <a:bodyPr>
            <a:noAutofit/>
          </a:bodyPr>
          <a:lstStyle/>
          <a:p>
            <a:pPr algn="ctr"/>
            <a:r>
              <a:rPr lang="tr-TR" sz="3200" b="1" dirty="0" smtClean="0">
                <a:latin typeface="Times New Roman" panose="02020603050405020304" pitchFamily="18" charset="0"/>
                <a:cs typeface="Times New Roman" panose="02020603050405020304" pitchFamily="18" charset="0"/>
              </a:rPr>
              <a:t>1946 SEÇİMLERİ VE ÇOK</a:t>
            </a:r>
            <a:br>
              <a:rPr lang="tr-TR" sz="3200" b="1" dirty="0" smtClean="0">
                <a:latin typeface="Times New Roman" panose="02020603050405020304" pitchFamily="18" charset="0"/>
                <a:cs typeface="Times New Roman" panose="02020603050405020304" pitchFamily="18" charset="0"/>
              </a:rPr>
            </a:br>
            <a:r>
              <a:rPr lang="tr-TR" sz="3200" b="1" dirty="0" smtClean="0">
                <a:latin typeface="Times New Roman" panose="02020603050405020304" pitchFamily="18" charset="0"/>
                <a:cs typeface="Times New Roman" panose="02020603050405020304" pitchFamily="18" charset="0"/>
              </a:rPr>
              <a:t>PARTİLİ HAYATA GEÇİŞ</a:t>
            </a:r>
            <a:endParaRPr lang="tr-TR"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4797451"/>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545350" y="269150"/>
            <a:ext cx="7505700" cy="954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tr" sz="2100" b="1" dirty="0" smtClean="0">
                <a:latin typeface="Times New Roman" panose="02020603050405020304" pitchFamily="18" charset="0"/>
                <a:cs typeface="Times New Roman" panose="02020603050405020304" pitchFamily="18" charset="0"/>
              </a:rPr>
              <a:t>İsmet </a:t>
            </a:r>
            <a:r>
              <a:rPr lang="tr" sz="2100" b="1" dirty="0">
                <a:latin typeface="Times New Roman" panose="02020603050405020304" pitchFamily="18" charset="0"/>
                <a:cs typeface="Times New Roman" panose="02020603050405020304" pitchFamily="18" charset="0"/>
              </a:rPr>
              <a:t>İnönü </a:t>
            </a:r>
            <a:r>
              <a:rPr lang="tr" sz="2100" b="1" dirty="0" smtClean="0">
                <a:latin typeface="Times New Roman" panose="02020603050405020304" pitchFamily="18" charset="0"/>
                <a:cs typeface="Times New Roman" panose="02020603050405020304" pitchFamily="18" charset="0"/>
              </a:rPr>
              <a:t>Dönemi (1938-1950) </a:t>
            </a:r>
            <a:endParaRPr sz="2100" b="1" dirty="0">
              <a:latin typeface="Times New Roman" panose="02020603050405020304" pitchFamily="18" charset="0"/>
              <a:cs typeface="Times New Roman" panose="02020603050405020304" pitchFamily="18" charset="0"/>
            </a:endParaRPr>
          </a:p>
        </p:txBody>
      </p:sp>
      <p:sp>
        <p:nvSpPr>
          <p:cNvPr id="135" name="Google Shape;135;p14"/>
          <p:cNvSpPr txBox="1">
            <a:spLocks noGrp="1"/>
          </p:cNvSpPr>
          <p:nvPr>
            <p:ph type="body" idx="1"/>
          </p:nvPr>
        </p:nvSpPr>
        <p:spPr>
          <a:xfrm>
            <a:off x="545350" y="815041"/>
            <a:ext cx="7505700" cy="3556068"/>
          </a:xfrm>
          <a:prstGeom prst="rect">
            <a:avLst/>
          </a:prstGeom>
        </p:spPr>
        <p:txBody>
          <a:bodyPr spcFirstLastPara="1" wrap="square" lIns="91425" tIns="91425" rIns="91425" bIns="91425" anchor="t" anchorCtr="0">
            <a:noAutofit/>
          </a:bodyPr>
          <a:lstStyle/>
          <a:p>
            <a:pPr marL="342900" indent="-342900" algn="just"/>
            <a:r>
              <a:rPr lang="tr" dirty="0">
                <a:latin typeface="Times New Roman" panose="02020603050405020304" pitchFamily="18" charset="0"/>
                <a:cs typeface="Times New Roman" panose="02020603050405020304" pitchFamily="18" charset="0"/>
              </a:rPr>
              <a:t>Atatürk’ün ölümünden sonra, 11 Kasım 1938’de İsmet İnönü’nün cumhurbaşkanlığına getirilmesiyle Türkiye’de yeni bir dönemin başladığı söylenebilir. Atatürk’ün öldüğü sıralarda İsmet İnönü’nün Başbakanlık görevinde bulunmaması ve bir anlamda uzağında kalmasına karşın, İnönü’nün Cumhurbaşkanı seçilmesi hiç de şaşırtıcı değildir. Çünkü İsmet İnönü 1937 yılında Başbakanlıktan ayrılmakla birlikte, CHP içindeki gücünü ve ağırlığını korumuş, orduyla olan temasını da hiç kesmemiştir. Bu anlamda partiye egemen olan İsmet İnönü’nün, Atatürk’ten sonra oy birliğiyle Cumhurbaşkanı seçilmesi doğal bir siyasi gelişme olarak değerlendirilmesi yanlış olmayacaktır</a:t>
            </a:r>
            <a:r>
              <a:rPr lang="tr" dirty="0" smtClean="0">
                <a:latin typeface="Times New Roman" panose="02020603050405020304" pitchFamily="18" charset="0"/>
                <a:cs typeface="Times New Roman" panose="02020603050405020304" pitchFamily="18" charset="0"/>
              </a:rPr>
              <a:t>. </a:t>
            </a:r>
            <a:endParaRPr dirty="0">
              <a:latin typeface="Times New Roman" panose="02020603050405020304" pitchFamily="18" charset="0"/>
              <a:cs typeface="Times New Roman" panose="02020603050405020304" pitchFamily="18" charset="0"/>
            </a:endParaRPr>
          </a:p>
        </p:txBody>
      </p:sp>
    </p:spTree>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44186" y="439015"/>
            <a:ext cx="7505700" cy="4243821"/>
          </a:xfrm>
        </p:spPr>
        <p:txBody>
          <a:bodyPr>
            <a:noAutofit/>
          </a:bodyPr>
          <a:lstStyle/>
          <a:p>
            <a:pPr algn="just"/>
            <a:r>
              <a:rPr lang="tr-TR" dirty="0">
                <a:latin typeface="Times New Roman" panose="02020603050405020304" pitchFamily="18" charset="0"/>
                <a:cs typeface="Times New Roman" panose="02020603050405020304" pitchFamily="18" charset="0"/>
              </a:rPr>
              <a:t>İkinci Dünya Savaşı sonrasında demokrasinin galibiyeti Türkiye’yi de </a:t>
            </a:r>
            <a:r>
              <a:rPr lang="tr-TR" dirty="0" err="1">
                <a:latin typeface="Times New Roman" panose="02020603050405020304" pitchFamily="18" charset="0"/>
                <a:cs typeface="Times New Roman" panose="02020603050405020304" pitchFamily="18" charset="0"/>
              </a:rPr>
              <a:t>etkilemeiştir</a:t>
            </a:r>
            <a:r>
              <a:rPr lang="tr-TR" dirty="0">
                <a:latin typeface="Times New Roman" panose="02020603050405020304" pitchFamily="18" charset="0"/>
                <a:cs typeface="Times New Roman" panose="02020603050405020304" pitchFamily="18" charset="0"/>
              </a:rPr>
              <a:t>. Türkiye’nin demokrasiye geçişinde dış etkenler kadar iç etkenlerin de etkisi vardır.</a:t>
            </a:r>
          </a:p>
          <a:p>
            <a:pPr algn="just"/>
            <a:r>
              <a:rPr lang="tr-TR" dirty="0">
                <a:latin typeface="Times New Roman" panose="02020603050405020304" pitchFamily="18" charset="0"/>
                <a:cs typeface="Times New Roman" panose="02020603050405020304" pitchFamily="18" charset="0"/>
              </a:rPr>
              <a:t>Diğer yandan Cumhuriyet Halk Partisinin yönetmekten çok, yönetilen bir parti olduğu söylenmektedir. Benzeri bir biçimde Türkiye Büyük Millet Meclisi ise hükümet tarafından önerilen yasaları kabul eden bir yer olmuştur.</a:t>
            </a:r>
          </a:p>
          <a:p>
            <a:pPr algn="just"/>
            <a:r>
              <a:rPr lang="tr-TR" dirty="0">
                <a:latin typeface="Times New Roman" panose="02020603050405020304" pitchFamily="18" charset="0"/>
                <a:cs typeface="Times New Roman" panose="02020603050405020304" pitchFamily="18" charset="0"/>
              </a:rPr>
              <a:t>Çoğu zaman Cumhuriyet Halk Partisi Türkiye Büyük Millet Meclisinden daha çok etkili olmuştur</a:t>
            </a:r>
            <a:r>
              <a:rPr lang="tr-TR" dirty="0" smtClean="0">
                <a:latin typeface="Times New Roman" panose="02020603050405020304" pitchFamily="18" charset="0"/>
                <a:cs typeface="Times New Roman" panose="02020603050405020304" pitchFamily="18" charset="0"/>
              </a:rPr>
              <a:t>.</a:t>
            </a:r>
          </a:p>
          <a:p>
            <a:pPr algn="just"/>
            <a:r>
              <a:rPr lang="tr-TR" dirty="0">
                <a:latin typeface="Times New Roman" panose="02020603050405020304" pitchFamily="18" charset="0"/>
                <a:cs typeface="Times New Roman" panose="02020603050405020304" pitchFamily="18" charset="0"/>
              </a:rPr>
              <a:t>Yani etkin meclis ve onun içerisinden çıkan ve meclise karşı sorumlu olan hükümet yerine, yönetimin başı olarak Cumhurbaşkanının etken olduğu ve Milli Şef’in meclisi, hükümeti ve Başbakanı gölgede bırakacak derecede güçlü olduğu bir dönem yaşanmıştır.</a:t>
            </a: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6876844"/>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78823" y="300469"/>
            <a:ext cx="7505700" cy="3655003"/>
          </a:xfrm>
        </p:spPr>
        <p:txBody>
          <a:bodyPr>
            <a:noAutofit/>
          </a:bodyPr>
          <a:lstStyle/>
          <a:p>
            <a:pPr algn="just"/>
            <a:r>
              <a:rPr lang="tr-TR" dirty="0">
                <a:latin typeface="Times New Roman" panose="02020603050405020304" pitchFamily="18" charset="0"/>
                <a:cs typeface="Times New Roman" panose="02020603050405020304" pitchFamily="18" charset="0"/>
              </a:rPr>
              <a:t>Türkiye 1939’da Fransa ve İngiltere ile ittifakı, 1941 yılında Almanya ile saldırmazlık paktı imzalaması ve 1944 yılında Mihver ülkelerle işbirliğini kesmesi ve sonuç </a:t>
            </a:r>
            <a:r>
              <a:rPr lang="tr-TR" dirty="0" err="1">
                <a:latin typeface="Times New Roman" panose="02020603050405020304" pitchFamily="18" charset="0"/>
                <a:cs typeface="Times New Roman" panose="02020603050405020304" pitchFamily="18" charset="0"/>
              </a:rPr>
              <a:t>olarakta</a:t>
            </a:r>
            <a:r>
              <a:rPr lang="tr-TR" dirty="0">
                <a:latin typeface="Times New Roman" panose="02020603050405020304" pitchFamily="18" charset="0"/>
                <a:cs typeface="Times New Roman" panose="02020603050405020304" pitchFamily="18" charset="0"/>
              </a:rPr>
              <a:t> 23 Şubat 1945’te Almanya’ya savaş ilan etmesi sonrası Birleşmiş Milletler Beyannamesi’ni imzalamıştır.</a:t>
            </a:r>
          </a:p>
          <a:p>
            <a:pPr algn="just"/>
            <a:r>
              <a:rPr lang="tr-TR" dirty="0">
                <a:latin typeface="Times New Roman" panose="02020603050405020304" pitchFamily="18" charset="0"/>
                <a:cs typeface="Times New Roman" panose="02020603050405020304" pitchFamily="18" charset="0"/>
              </a:rPr>
              <a:t>Türkiye’nin batı ile yakınlaşması ve savaş sonrasında demokrasinin galibiyeti gibi dış dinamikler ve bunun yanında iç dinamikler de Türkiye’yi demokrasiye geçiş için zorlamıştır.</a:t>
            </a:r>
          </a:p>
          <a:p>
            <a:pPr algn="just"/>
            <a:r>
              <a:rPr lang="tr-TR" dirty="0">
                <a:latin typeface="Times New Roman" panose="02020603050405020304" pitchFamily="18" charset="0"/>
                <a:cs typeface="Times New Roman" panose="02020603050405020304" pitchFamily="18" charset="0"/>
              </a:rPr>
              <a:t>Türkiye’de tek partili yönetime son verileceği ve CHP dışında bir partinin kurulması gerektiği yolundaki açıklama, Birleşmiş Milletler örgütünün San </a:t>
            </a:r>
            <a:r>
              <a:rPr lang="tr-TR" dirty="0" err="1">
                <a:latin typeface="Times New Roman" panose="02020603050405020304" pitchFamily="18" charset="0"/>
                <a:cs typeface="Times New Roman" panose="02020603050405020304" pitchFamily="18" charset="0"/>
              </a:rPr>
              <a:t>Fransisco’da</a:t>
            </a:r>
            <a:r>
              <a:rPr lang="tr-TR" dirty="0">
                <a:latin typeface="Times New Roman" panose="02020603050405020304" pitchFamily="18" charset="0"/>
                <a:cs typeface="Times New Roman" panose="02020603050405020304" pitchFamily="18" charset="0"/>
              </a:rPr>
              <a:t>  bulunan Türk heyetinden gelmiştir.</a:t>
            </a: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7048843"/>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51114" y="231197"/>
            <a:ext cx="7505700" cy="4673312"/>
          </a:xfrm>
        </p:spPr>
        <p:txBody>
          <a:bodyPr>
            <a:noAutofit/>
          </a:bodyPr>
          <a:lstStyle/>
          <a:p>
            <a:pPr algn="just"/>
            <a:r>
              <a:rPr lang="tr-TR" dirty="0">
                <a:latin typeface="Times New Roman" panose="02020603050405020304" pitchFamily="18" charset="0"/>
                <a:cs typeface="Times New Roman" panose="02020603050405020304" pitchFamily="18" charset="0"/>
              </a:rPr>
              <a:t>Bütün bu iç ve dış gelişmelerle birlikte, dönemin Cumhurbaşkanı İsmet İnönü de savaşın zorunlu kıldığı şartlar ortadan kalktıkça ülkenin siyasal ve kültürel hayatında demokratik ilkelerin gittikçe daha fazla yer tutacağını vurgulamış ve çok partili sisteme geçişin destekleyicisi olmuştur.</a:t>
            </a:r>
          </a:p>
          <a:p>
            <a:pPr algn="just"/>
            <a:r>
              <a:rPr lang="tr-TR" dirty="0">
                <a:latin typeface="Times New Roman" panose="02020603050405020304" pitchFamily="18" charset="0"/>
                <a:cs typeface="Times New Roman" panose="02020603050405020304" pitchFamily="18" charset="0"/>
              </a:rPr>
              <a:t>II. Dünya Savaşı sırasında uygulanan ekonomik politikalar (Millî Koruma Kanunu, Toprak Mahsulleri Vergisi, Varlık Vergisi gibi) iktidardaki tek parti olan CHP’yi yıpratmıştı. Cumhurbaşkanı İsmet İnönü, 19 Mayıs 1945’te “Memleketin siyaset ve fikir hayatında demokrasi ilkeleri daha geniş ölçüde hüküm sürecektir.” açıklamasıyla çok partili sisteme geçileceği mesajını vermişti.</a:t>
            </a:r>
          </a:p>
          <a:p>
            <a:pPr algn="just"/>
            <a:r>
              <a:rPr lang="tr-TR" dirty="0">
                <a:latin typeface="Times New Roman" panose="02020603050405020304" pitchFamily="18" charset="0"/>
                <a:cs typeface="Times New Roman" panose="02020603050405020304" pitchFamily="18" charset="0"/>
              </a:rPr>
              <a:t>İsmet İnönü’nün bu açıklamasından sonra iş adamı Nuri Demirağ’ın 7 Temmuz’da başvurusunu yaptığı Millî Kalkınma Partisi 7 Eylül 1945’te resmen kuruldu.</a:t>
            </a: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9239427"/>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37258" y="355887"/>
            <a:ext cx="8456469" cy="3800475"/>
          </a:xfrm>
        </p:spPr>
        <p:txBody>
          <a:bodyPr>
            <a:noAutofit/>
          </a:bodyPr>
          <a:lstStyle/>
          <a:p>
            <a:pPr algn="just"/>
            <a:r>
              <a:rPr lang="tr-TR" dirty="0">
                <a:latin typeface="Times New Roman" panose="02020603050405020304" pitchFamily="18" charset="0"/>
                <a:cs typeface="Times New Roman" panose="02020603050405020304" pitchFamily="18" charset="0"/>
              </a:rPr>
              <a:t>Aynı dönemde Meclis’te, Çiftçiyi Topraklandırma Kanun tasarısı görüşülmeye başlandı.</a:t>
            </a:r>
          </a:p>
          <a:p>
            <a:pPr algn="just"/>
            <a:r>
              <a:rPr lang="tr-TR" dirty="0">
                <a:latin typeface="Times New Roman" panose="02020603050405020304" pitchFamily="18" charset="0"/>
                <a:cs typeface="Times New Roman" panose="02020603050405020304" pitchFamily="18" charset="0"/>
              </a:rPr>
              <a:t>Görüşmeler sırasında Aydın Milletvekili Adnan Menderes, Eskişehir Milletvekili Emin Sazak ve İçel Milletvekili Refik </a:t>
            </a:r>
            <a:r>
              <a:rPr lang="tr-TR" dirty="0" err="1">
                <a:latin typeface="Times New Roman" panose="02020603050405020304" pitchFamily="18" charset="0"/>
                <a:cs typeface="Times New Roman" panose="02020603050405020304" pitchFamily="18" charset="0"/>
              </a:rPr>
              <a:t>Koraltan</a:t>
            </a:r>
            <a:r>
              <a:rPr lang="tr-TR" dirty="0">
                <a:latin typeface="Times New Roman" panose="02020603050405020304" pitchFamily="18" charset="0"/>
                <a:cs typeface="Times New Roman" panose="02020603050405020304" pitchFamily="18" charset="0"/>
              </a:rPr>
              <a:t> tasarıya sert eleştirilerde bulundular.</a:t>
            </a:r>
          </a:p>
          <a:p>
            <a:pPr algn="just"/>
            <a:r>
              <a:rPr lang="tr-TR" dirty="0">
                <a:latin typeface="Times New Roman" panose="02020603050405020304" pitchFamily="18" charset="0"/>
                <a:cs typeface="Times New Roman" panose="02020603050405020304" pitchFamily="18" charset="0"/>
              </a:rPr>
              <a:t>İsmet İnönü’nün “demokrasi ilkelerine daha çok yer </a:t>
            </a:r>
            <a:r>
              <a:rPr lang="tr-TR" dirty="0" err="1">
                <a:latin typeface="Times New Roman" panose="02020603050405020304" pitchFamily="18" charset="0"/>
                <a:cs typeface="Times New Roman" panose="02020603050405020304" pitchFamily="18" charset="0"/>
              </a:rPr>
              <a:t>tanınacağı”nı</a:t>
            </a:r>
            <a:r>
              <a:rPr lang="tr-TR" dirty="0">
                <a:latin typeface="Times New Roman" panose="02020603050405020304" pitchFamily="18" charset="0"/>
                <a:cs typeface="Times New Roman" panose="02020603050405020304" pitchFamily="18" charset="0"/>
              </a:rPr>
              <a:t> bildirmesinden cesaretlenen dört CHP milletvekili (Celal Bayar, Adnan Menderes, Refik </a:t>
            </a:r>
            <a:r>
              <a:rPr lang="tr-TR" dirty="0" err="1">
                <a:latin typeface="Times New Roman" panose="02020603050405020304" pitchFamily="18" charset="0"/>
                <a:cs typeface="Times New Roman" panose="02020603050405020304" pitchFamily="18" charset="0"/>
              </a:rPr>
              <a:t>Koraltan</a:t>
            </a:r>
            <a:r>
              <a:rPr lang="tr-TR" dirty="0">
                <a:latin typeface="Times New Roman" panose="02020603050405020304" pitchFamily="18" charset="0"/>
                <a:cs typeface="Times New Roman" panose="02020603050405020304" pitchFamily="18" charset="0"/>
              </a:rPr>
              <a:t> ve Fuat Köprülü) 7 Haziran 1945’te “Dörtlü Takrir” adı verilen bir önerge yayımladılar.</a:t>
            </a: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2363784"/>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78822" y="383598"/>
            <a:ext cx="8463396" cy="3010766"/>
          </a:xfrm>
        </p:spPr>
        <p:txBody>
          <a:bodyPr>
            <a:noAutofit/>
          </a:bodyPr>
          <a:lstStyle/>
          <a:p>
            <a:pPr algn="just"/>
            <a:r>
              <a:rPr lang="tr-TR" dirty="0">
                <a:latin typeface="Times New Roman" panose="02020603050405020304" pitchFamily="18" charset="0"/>
                <a:cs typeface="Times New Roman" panose="02020603050405020304" pitchFamily="18" charset="0"/>
              </a:rPr>
              <a:t>Bu önergede anayasal hak ve özgürlüklerin kullanılmasının önündeki engellerin kaldırılması ve yasama organının yürütme üzerinde tam bir denetim kurması isteniyordu. Önerge milletvekillerinin çoğunluğunca reddedildi.</a:t>
            </a:r>
          </a:p>
          <a:p>
            <a:pPr algn="just"/>
            <a:r>
              <a:rPr lang="tr-TR" dirty="0">
                <a:latin typeface="Times New Roman" panose="02020603050405020304" pitchFamily="18" charset="0"/>
                <a:cs typeface="Times New Roman" panose="02020603050405020304" pitchFamily="18" charset="0"/>
              </a:rPr>
              <a:t>Buna karşın bu dört milletvekili isteklerini ısrarla sürdürünce Adnan Menderes ve Mehmet Fuat Köprülü CHP’den çıkarıldılar. Celal Bayar, partiden çıkarmaları protesto etmek amacıyla önce milletvekilliğinden sonra da CHP’den istifa etti. Bu milletvekillerinin öncülüğünde 7 Ocak 1946’da Demokrat Parti (DP) </a:t>
            </a:r>
            <a:r>
              <a:rPr lang="tr-TR" dirty="0" smtClean="0">
                <a:latin typeface="Times New Roman" panose="02020603050405020304" pitchFamily="18" charset="0"/>
                <a:cs typeface="Times New Roman" panose="02020603050405020304" pitchFamily="18" charset="0"/>
              </a:rPr>
              <a:t>kuruldu.</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93639460"/>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140277" y="535998"/>
            <a:ext cx="8636577" cy="3100820"/>
          </a:xfrm>
        </p:spPr>
        <p:txBody>
          <a:bodyPr>
            <a:noAutofit/>
          </a:bodyPr>
          <a:lstStyle/>
          <a:p>
            <a:pPr algn="just"/>
            <a:r>
              <a:rPr lang="tr-TR" dirty="0">
                <a:latin typeface="Times New Roman" panose="02020603050405020304" pitchFamily="18" charset="0"/>
                <a:cs typeface="Times New Roman" panose="02020603050405020304" pitchFamily="18" charset="0"/>
              </a:rPr>
              <a:t>10 Mayıs 1946 tarihinde toplanan Cumhuriyet Halk Partisi kurultayında İsmet Paşa, sınıf esasına dayalı demek ve siyasi parti kurulabileceğini tek dereceli seçimi, Cumhuriyet Halk Partisi’nin değişmez genel başkanlığı yerine seçimle bakan </a:t>
            </a:r>
            <a:r>
              <a:rPr lang="tr-TR" dirty="0" err="1">
                <a:latin typeface="Times New Roman" panose="02020603050405020304" pitchFamily="18" charset="0"/>
                <a:cs typeface="Times New Roman" panose="02020603050405020304" pitchFamily="18" charset="0"/>
              </a:rPr>
              <a:t>belirlenebileceğinive</a:t>
            </a:r>
            <a:r>
              <a:rPr lang="tr-TR" dirty="0">
                <a:latin typeface="Times New Roman" panose="02020603050405020304" pitchFamily="18" charset="0"/>
                <a:cs typeface="Times New Roman" panose="02020603050405020304" pitchFamily="18" charset="0"/>
              </a:rPr>
              <a:t> müstakil grubun kapatılacağını duyuruyordu.</a:t>
            </a:r>
          </a:p>
          <a:p>
            <a:pPr algn="just"/>
            <a:r>
              <a:rPr lang="tr-TR" dirty="0">
                <a:latin typeface="Times New Roman" panose="02020603050405020304" pitchFamily="18" charset="0"/>
                <a:cs typeface="Times New Roman" panose="02020603050405020304" pitchFamily="18" charset="0"/>
              </a:rPr>
              <a:t>Bu arada 26 Mayıs 1946 tarihinde yapılan yerel seçimlere muhalefet parti katılmamış hükümet ise </a:t>
            </a:r>
            <a:r>
              <a:rPr lang="tr-TR" dirty="0" err="1">
                <a:latin typeface="Times New Roman" panose="02020603050405020304" pitchFamily="18" charset="0"/>
                <a:cs typeface="Times New Roman" panose="02020603050405020304" pitchFamily="18" charset="0"/>
              </a:rPr>
              <a:t>muhakefetin</a:t>
            </a:r>
            <a:r>
              <a:rPr lang="tr-TR" dirty="0">
                <a:latin typeface="Times New Roman" panose="02020603050405020304" pitchFamily="18" charset="0"/>
                <a:cs typeface="Times New Roman" panose="02020603050405020304" pitchFamily="18" charset="0"/>
              </a:rPr>
              <a:t> isteklerini gerçekleştirme </a:t>
            </a:r>
            <a:r>
              <a:rPr lang="tr-TR" dirty="0" err="1">
                <a:latin typeface="Times New Roman" panose="02020603050405020304" pitchFamily="18" charset="0"/>
                <a:cs typeface="Times New Roman" panose="02020603050405020304" pitchFamily="18" charset="0"/>
              </a:rPr>
              <a:t>yolundabir</a:t>
            </a:r>
            <a:r>
              <a:rPr lang="tr-TR" dirty="0">
                <a:latin typeface="Times New Roman" panose="02020603050405020304" pitchFamily="18" charset="0"/>
                <a:cs typeface="Times New Roman" panose="02020603050405020304" pitchFamily="18" charset="0"/>
              </a:rPr>
              <a:t> adım daha atarak basın hürriyeti, üniversiteye özerklik(mali özerklik hariç) cemiyetler kanununda değişiklik ve seçim kanununda seçimin </a:t>
            </a:r>
            <a:r>
              <a:rPr lang="tr-TR" dirty="0" err="1">
                <a:latin typeface="Times New Roman" panose="02020603050405020304" pitchFamily="18" charset="0"/>
                <a:cs typeface="Times New Roman" panose="02020603050405020304" pitchFamily="18" charset="0"/>
              </a:rPr>
              <a:t>ijtidar</a:t>
            </a:r>
            <a:r>
              <a:rPr lang="tr-TR" dirty="0">
                <a:latin typeface="Times New Roman" panose="02020603050405020304" pitchFamily="18" charset="0"/>
                <a:cs typeface="Times New Roman" panose="02020603050405020304" pitchFamily="18" charset="0"/>
              </a:rPr>
              <a:t> kontrolleri altında yapılması kaydı ile değişiklikler kabul edilmiştir.</a:t>
            </a: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76032760"/>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355022" y="362815"/>
            <a:ext cx="7722177" cy="2920711"/>
          </a:xfrm>
        </p:spPr>
        <p:txBody>
          <a:bodyPr>
            <a:noAutofit/>
          </a:bodyPr>
          <a:lstStyle/>
          <a:p>
            <a:pPr algn="just"/>
            <a:r>
              <a:rPr lang="tr-TR" dirty="0">
                <a:latin typeface="Times New Roman" panose="02020603050405020304" pitchFamily="18" charset="0"/>
                <a:cs typeface="Times New Roman" panose="02020603050405020304" pitchFamily="18" charset="0"/>
              </a:rPr>
              <a:t>Bu seçimler sırasında Başbakanlığa getirilen sertlik yanlısı Recep Peker tek parti anlayışını sürdürerek, muhalefete karşı hoşgörülü olmayan bir tavır sergilemiştir. </a:t>
            </a:r>
          </a:p>
          <a:p>
            <a:pPr algn="just"/>
            <a:r>
              <a:rPr lang="tr-TR" dirty="0">
                <a:latin typeface="Times New Roman" panose="02020603050405020304" pitchFamily="18" charset="0"/>
                <a:cs typeface="Times New Roman" panose="02020603050405020304" pitchFamily="18" charset="0"/>
              </a:rPr>
              <a:t>Bunun üzerine İsmet Paşa yayınlamış olduğu 12 Temmuz tarihli beyannamesi ile tarafsızlığını ilan etmiştir.</a:t>
            </a:r>
          </a:p>
          <a:p>
            <a:pPr algn="just"/>
            <a:r>
              <a:rPr lang="tr-TR" dirty="0">
                <a:latin typeface="Times New Roman" panose="02020603050405020304" pitchFamily="18" charset="0"/>
                <a:cs typeface="Times New Roman" panose="02020603050405020304" pitchFamily="18" charset="0"/>
              </a:rPr>
              <a:t>1946 yılında yapılan ara seçimlerinde, muhalefet sıkça dile getirdiği iktidara yönelik eleştirilerine ve isteklerine ilaveten, radyonun tarafsızlığı yayın yapması, seçim güvenliği, memurların tarafsızlığı konularını da gündeme getirmiştir.</a:t>
            </a: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8820764"/>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44185" y="445942"/>
            <a:ext cx="7971560" cy="4278457"/>
          </a:xfrm>
        </p:spPr>
        <p:txBody>
          <a:bodyPr>
            <a:noAutofit/>
          </a:bodyPr>
          <a:lstStyle/>
          <a:p>
            <a:pPr algn="just"/>
            <a:r>
              <a:rPr lang="tr-TR" dirty="0">
                <a:latin typeface="Times New Roman" panose="02020603050405020304" pitchFamily="18" charset="0"/>
                <a:cs typeface="Times New Roman" panose="02020603050405020304" pitchFamily="18" charset="0"/>
              </a:rPr>
              <a:t>Bu seçimlerde CHP 397, bağımsızlar 7 milletvekilliği kazanırken Demokrat Parti 61 milletvekili çıkardı. </a:t>
            </a:r>
          </a:p>
          <a:p>
            <a:pPr algn="just"/>
            <a:r>
              <a:rPr lang="tr-TR" dirty="0">
                <a:latin typeface="Times New Roman" panose="02020603050405020304" pitchFamily="18" charset="0"/>
                <a:cs typeface="Times New Roman" panose="02020603050405020304" pitchFamily="18" charset="0"/>
              </a:rPr>
              <a:t>Demokrat parti beklediği başarıyı elde edememişti. Ama halk, bu partiyi kabullenmişti. Aslında halk, Demokrat Parti’yi fikirleri, </a:t>
            </a:r>
            <a:r>
              <a:rPr lang="tr-TR" dirty="0" err="1">
                <a:latin typeface="Times New Roman" panose="02020603050405020304" pitchFamily="18" charset="0"/>
                <a:cs typeface="Times New Roman" panose="02020603050405020304" pitchFamily="18" charset="0"/>
              </a:rPr>
              <a:t>proğramları</a:t>
            </a:r>
            <a:r>
              <a:rPr lang="tr-TR" dirty="0">
                <a:latin typeface="Times New Roman" panose="02020603050405020304" pitchFamily="18" charset="0"/>
                <a:cs typeface="Times New Roman" panose="02020603050405020304" pitchFamily="18" charset="0"/>
              </a:rPr>
              <a:t> açısından değerlendirmek yerine, çektiği sıkıntıların ve olumsuzlukların sorumlusu olarak Cumhuriyet Halk Partisi’ni görüyordu. </a:t>
            </a:r>
          </a:p>
          <a:p>
            <a:pPr algn="just"/>
            <a:r>
              <a:rPr lang="tr-TR" dirty="0">
                <a:latin typeface="Times New Roman" panose="02020603050405020304" pitchFamily="18" charset="0"/>
                <a:cs typeface="Times New Roman" panose="02020603050405020304" pitchFamily="18" charset="0"/>
              </a:rPr>
              <a:t>Buna rağmen halk sağduyu ile oyunu kullanmış ve kendisini ilgilendiren konuları, kamuoyunun gündemine getirme imkanı bulmuştur</a:t>
            </a:r>
            <a:r>
              <a:rPr lang="tr-TR" dirty="0" smtClean="0">
                <a:latin typeface="Times New Roman" panose="02020603050405020304" pitchFamily="18" charset="0"/>
                <a:cs typeface="Times New Roman" panose="02020603050405020304" pitchFamily="18" charset="0"/>
              </a:rPr>
              <a:t>.</a:t>
            </a:r>
          </a:p>
          <a:p>
            <a:r>
              <a:rPr lang="tr-TR" dirty="0">
                <a:latin typeface="Times New Roman" panose="02020603050405020304" pitchFamily="18" charset="0"/>
                <a:cs typeface="Times New Roman" panose="02020603050405020304" pitchFamily="18" charset="0"/>
              </a:rPr>
              <a:t>Bu arada 1948’de </a:t>
            </a:r>
            <a:r>
              <a:rPr lang="tr-TR" dirty="0" err="1">
                <a:latin typeface="Times New Roman" panose="02020603050405020304" pitchFamily="18" charset="0"/>
                <a:cs typeface="Times New Roman" panose="02020603050405020304" pitchFamily="18" charset="0"/>
              </a:rPr>
              <a:t>Demokrak</a:t>
            </a:r>
            <a:r>
              <a:rPr lang="tr-TR" dirty="0">
                <a:latin typeface="Times New Roman" panose="02020603050405020304" pitchFamily="18" charset="0"/>
                <a:cs typeface="Times New Roman" panose="02020603050405020304" pitchFamily="18" charset="0"/>
              </a:rPr>
              <a:t> Parti’den ayrılan, içlerinde </a:t>
            </a:r>
            <a:r>
              <a:rPr lang="tr-TR" dirty="0" smtClean="0">
                <a:latin typeface="Times New Roman" panose="02020603050405020304" pitchFamily="18" charset="0"/>
                <a:cs typeface="Times New Roman" panose="02020603050405020304" pitchFamily="18" charset="0"/>
              </a:rPr>
              <a:t>Mareşal </a:t>
            </a:r>
            <a:r>
              <a:rPr lang="tr-TR" dirty="0">
                <a:latin typeface="Times New Roman" panose="02020603050405020304" pitchFamily="18" charset="0"/>
                <a:cs typeface="Times New Roman" panose="02020603050405020304" pitchFamily="18" charset="0"/>
              </a:rPr>
              <a:t>Fevzi Çakmak’ın da bulunduğu bir grup milletvekili Millet Partisi’ni (MP) kurunca Mecliste üç parti temsil edilmiş oldu</a:t>
            </a:r>
          </a:p>
        </p:txBody>
      </p:sp>
    </p:spTree>
    <p:extLst>
      <p:ext uri="{BB962C8B-B14F-4D97-AF65-F5344CB8AC3E}">
        <p14:creationId xmlns:p14="http://schemas.microsoft.com/office/powerpoint/2010/main" val="30395836"/>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195694" y="529070"/>
            <a:ext cx="7597487" cy="2768312"/>
          </a:xfrm>
        </p:spPr>
        <p:txBody>
          <a:bodyPr>
            <a:noAutofit/>
          </a:bodyPr>
          <a:lstStyle/>
          <a:p>
            <a:pPr algn="just"/>
            <a:r>
              <a:rPr lang="tr-TR" dirty="0">
                <a:latin typeface="Times New Roman" panose="02020603050405020304" pitchFamily="18" charset="0"/>
                <a:cs typeface="Times New Roman" panose="02020603050405020304" pitchFamily="18" charset="0"/>
              </a:rPr>
              <a:t>14 Mayıs 1950 seçimlerinde Demokrat Parti , oyların %53’ünü alarak Türkiye Büyük Millet Meclisi’nde 416 milletvekilliğini, Cumhuriyet Halk Partisi ise oyların %40 ile 69 milletvekilliği elde etti. </a:t>
            </a:r>
          </a:p>
          <a:p>
            <a:pPr algn="just"/>
            <a:r>
              <a:rPr lang="tr-TR" dirty="0">
                <a:latin typeface="Times New Roman" panose="02020603050405020304" pitchFamily="18" charset="0"/>
                <a:cs typeface="Times New Roman" panose="02020603050405020304" pitchFamily="18" charset="0"/>
              </a:rPr>
              <a:t>1950’de oluşan yeni Türkiye Büyük Millet Meclisi’nin ilk iş olarak Celal </a:t>
            </a:r>
            <a:r>
              <a:rPr lang="tr-TR" dirty="0" smtClean="0">
                <a:latin typeface="Times New Roman" panose="02020603050405020304" pitchFamily="18" charset="0"/>
                <a:cs typeface="Times New Roman" panose="02020603050405020304" pitchFamily="18" charset="0"/>
              </a:rPr>
              <a:t>Bayar’ı </a:t>
            </a:r>
            <a:r>
              <a:rPr lang="tr-TR" dirty="0">
                <a:latin typeface="Times New Roman" panose="02020603050405020304" pitchFamily="18" charset="0"/>
                <a:cs typeface="Times New Roman" panose="02020603050405020304" pitchFamily="18" charset="0"/>
              </a:rPr>
              <a:t>Cumhurbaşkanı seçti. Adnan Menderes Başbakan oldu. Demokrat Parti, 1954 ve 1957 seçimlerini de kazanarak 27 Mayıs 1960’a kadar kesintisiz on yıl iktidarda </a:t>
            </a:r>
            <a:r>
              <a:rPr lang="tr-TR" dirty="0" smtClean="0">
                <a:latin typeface="Times New Roman" panose="02020603050405020304" pitchFamily="18" charset="0"/>
                <a:cs typeface="Times New Roman" panose="02020603050405020304" pitchFamily="18" charset="0"/>
              </a:rPr>
              <a:t>kaldı.</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3602879"/>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09550" y="397451"/>
            <a:ext cx="7694467" cy="2886075"/>
          </a:xfrm>
        </p:spPr>
        <p:txBody>
          <a:bodyPr>
            <a:noAutofit/>
          </a:bodyPr>
          <a:lstStyle/>
          <a:p>
            <a:pPr algn="just"/>
            <a:r>
              <a:rPr lang="tr-TR" dirty="0">
                <a:latin typeface="Times New Roman" panose="02020603050405020304" pitchFamily="18" charset="0"/>
                <a:cs typeface="Times New Roman" panose="02020603050405020304" pitchFamily="18" charset="0"/>
              </a:rPr>
              <a:t>Türkiye’de 1946 seçimlerinde ilk kez tek dereceli seçim sistemi uygulandı.</a:t>
            </a:r>
          </a:p>
          <a:p>
            <a:pPr algn="just"/>
            <a:r>
              <a:rPr lang="tr-TR" dirty="0">
                <a:latin typeface="Times New Roman" panose="02020603050405020304" pitchFamily="18" charset="0"/>
                <a:cs typeface="Times New Roman" panose="02020603050405020304" pitchFamily="18" charset="0"/>
              </a:rPr>
              <a:t>1946 seçimlerinde açık oy, gizli tasnif yöntemi uygulanırken </a:t>
            </a:r>
            <a:r>
              <a:rPr lang="tr-TR" dirty="0" smtClean="0">
                <a:latin typeface="Times New Roman" panose="02020603050405020304" pitchFamily="18" charset="0"/>
                <a:cs typeface="Times New Roman" panose="02020603050405020304" pitchFamily="18" charset="0"/>
              </a:rPr>
              <a:t>1950 seçimlerinde </a:t>
            </a:r>
            <a:r>
              <a:rPr lang="tr-TR" dirty="0">
                <a:latin typeface="Times New Roman" panose="02020603050405020304" pitchFamily="18" charset="0"/>
                <a:cs typeface="Times New Roman" panose="02020603050405020304" pitchFamily="18" charset="0"/>
              </a:rPr>
              <a:t>gizli oy, açık tasnif yöntemi uygulandı.</a:t>
            </a:r>
          </a:p>
          <a:p>
            <a:pPr algn="just"/>
            <a:r>
              <a:rPr lang="tr-TR" dirty="0" smtClean="0">
                <a:latin typeface="Times New Roman" panose="02020603050405020304" pitchFamily="18" charset="0"/>
                <a:cs typeface="Times New Roman" panose="02020603050405020304" pitchFamily="18" charset="0"/>
              </a:rPr>
              <a:t>Türkiye’yi </a:t>
            </a:r>
            <a:r>
              <a:rPr lang="tr-TR" dirty="0">
                <a:latin typeface="Times New Roman" panose="02020603050405020304" pitchFamily="18" charset="0"/>
                <a:cs typeface="Times New Roman" panose="02020603050405020304" pitchFamily="18" charset="0"/>
              </a:rPr>
              <a:t>aralıksız yirmi yedi yıl yöneten CHP iktidarı, 14 Mayıs </a:t>
            </a:r>
            <a:r>
              <a:rPr lang="tr-TR" dirty="0" smtClean="0">
                <a:latin typeface="Times New Roman" panose="02020603050405020304" pitchFamily="18" charset="0"/>
                <a:cs typeface="Times New Roman" panose="02020603050405020304" pitchFamily="18" charset="0"/>
              </a:rPr>
              <a:t>1950 seçimleriyle </a:t>
            </a:r>
            <a:r>
              <a:rPr lang="tr-TR" dirty="0">
                <a:latin typeface="Times New Roman" panose="02020603050405020304" pitchFamily="18" charset="0"/>
                <a:cs typeface="Times New Roman" panose="02020603050405020304" pitchFamily="18" charset="0"/>
              </a:rPr>
              <a:t>son buldu. </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4023536"/>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40"/>
        <p:cNvGrpSpPr/>
        <p:nvPr/>
      </p:nvGrpSpPr>
      <p:grpSpPr>
        <a:xfrm>
          <a:off x="0" y="0"/>
          <a:ext cx="0" cy="0"/>
          <a:chOff x="0" y="0"/>
          <a:chExt cx="0" cy="0"/>
        </a:xfrm>
      </p:grpSpPr>
      <p:sp>
        <p:nvSpPr>
          <p:cNvPr id="141" name="Google Shape;141;p15"/>
          <p:cNvSpPr txBox="1">
            <a:spLocks noGrp="1"/>
          </p:cNvSpPr>
          <p:nvPr>
            <p:ph type="body" idx="1"/>
          </p:nvPr>
        </p:nvSpPr>
        <p:spPr>
          <a:xfrm>
            <a:off x="112567" y="62344"/>
            <a:ext cx="8830541" cy="4800601"/>
          </a:xfrm>
          <a:prstGeom prst="rect">
            <a:avLst/>
          </a:prstGeom>
        </p:spPr>
        <p:txBody>
          <a:bodyPr spcFirstLastPara="1" wrap="square" lIns="91425" tIns="91425" rIns="91425" bIns="91425" anchor="t" anchorCtr="0">
            <a:noAutofit/>
          </a:bodyPr>
          <a:lstStyle/>
          <a:p>
            <a:pPr marL="342900" indent="-342900" algn="just"/>
            <a:r>
              <a:rPr lang="tr" dirty="0">
                <a:latin typeface="Times New Roman" panose="02020603050405020304" pitchFamily="18" charset="0"/>
                <a:cs typeface="Times New Roman" panose="02020603050405020304" pitchFamily="18" charset="0"/>
              </a:rPr>
              <a:t> Celal Bayar’ın kurmuş olduğu yeni kabinede iki önemli değişiklik olmuştur. Dahiliye Vekili (içişleri bakanı) Şükrü Kaya’nın yerine Refik Saydam, Hariciye Vekili (dışişleri bakanı) Tevfik Rüştü Aras’ın yerine ise Şükrü Saraçoğlu getirilmiştir. Bu değişikliklerden, İsmet Paşa’nın cumhurbaşkanı seçilmesiyle birlikte, önceki dönemlerden farklı iç ve dış politikalar izleneceği anlaşılmaktaydı. Bir başka önemli olay ise 26 Aralık 1938’de toplanan CHP Üçüncü Büyük Kurultayı idi. Bu kurultay İsmet Paşa’nın değişmez genel başkan ve Milli Şef ilan edilmesiyle sonuçlanmıştır. Böylece İsmet Paşa için yaklaşık 12 yıl sürecek olan milli şeflik dönemi başlamış oluyordu. Ancak İsmet Paşa’nın Milli Şef seçilmesi ve parti, hükümet ve devlet üzerinde doğrudan etkili hale gelmesinin Atatürk’ün son başbakanı olan Celal Bayar’ı memnun ettiği söylenemez. Sonuçta kendisine yakın isimler olan Şükrü Kaya ve Tevfik Rüştü Aras’ın bakanlıktan ayrılmak zorunda bırakılmaları ve üzerindeki baskıların artırılması sonucu Celal Bayar başbakanlıktan çekilmiş ve yerine 25 Ocak 1939’da Refik Saydam yeni hükümeti </a:t>
            </a:r>
            <a:r>
              <a:rPr lang="tr-TR" dirty="0" smtClean="0">
                <a:latin typeface="Times New Roman" panose="02020603050405020304" pitchFamily="18" charset="0"/>
                <a:cs typeface="Times New Roman" panose="02020603050405020304" pitchFamily="18" charset="0"/>
              </a:rPr>
              <a:t>kurmuştur.</a:t>
            </a:r>
          </a:p>
          <a:p>
            <a:pPr marL="342900" indent="-342900" algn="just">
              <a:spcBef>
                <a:spcPts val="1600"/>
              </a:spcBef>
              <a:spcAft>
                <a:spcPts val="1600"/>
              </a:spcAft>
            </a:pPr>
            <a:endParaRPr dirty="0">
              <a:latin typeface="Times New Roman" panose="02020603050405020304" pitchFamily="18" charset="0"/>
              <a:cs typeface="Times New Roman" panose="02020603050405020304" pitchFamily="18" charset="0"/>
            </a:endParaRPr>
          </a:p>
        </p:txBody>
      </p:sp>
    </p:spTree>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140277" y="201364"/>
            <a:ext cx="8061614" cy="954600"/>
          </a:xfrm>
        </p:spPr>
        <p:txBody>
          <a:bodyPr>
            <a:noAutofit/>
          </a:bodyPr>
          <a:lstStyle/>
          <a:p>
            <a:r>
              <a:rPr lang="tr-TR" sz="2100" b="1" dirty="0" smtClean="0">
                <a:latin typeface="Times New Roman" panose="02020603050405020304" pitchFamily="18" charset="0"/>
                <a:cs typeface="Times New Roman" panose="02020603050405020304" pitchFamily="18" charset="0"/>
              </a:rPr>
              <a:t>Demokrat Parti Dönemi (1950-1960)</a:t>
            </a:r>
            <a:endParaRPr lang="tr-TR" sz="2100" b="1" dirty="0">
              <a:latin typeface="Times New Roman" panose="02020603050405020304" pitchFamily="18" charset="0"/>
              <a:cs typeface="Times New Roman" panose="02020603050405020304" pitchFamily="18" charset="0"/>
            </a:endParaRPr>
          </a:p>
        </p:txBody>
      </p:sp>
      <p:sp>
        <p:nvSpPr>
          <p:cNvPr id="4" name="Dikdörtgen 3"/>
          <p:cNvSpPr/>
          <p:nvPr/>
        </p:nvSpPr>
        <p:spPr>
          <a:xfrm>
            <a:off x="140276" y="678664"/>
            <a:ext cx="8172451" cy="3323987"/>
          </a:xfrm>
          <a:prstGeom prst="rect">
            <a:avLst/>
          </a:prstGeom>
        </p:spPr>
        <p:txBody>
          <a:bodyPr wrap="square">
            <a:spAutoFit/>
          </a:bodyPr>
          <a:lstStyle/>
          <a:p>
            <a:pPr marL="342900" lvl="0" indent="-342900" algn="just" fontAlgn="base">
              <a:spcAft>
                <a:spcPts val="25"/>
              </a:spcAft>
              <a:buClr>
                <a:srgbClr val="595959"/>
              </a:buClr>
              <a:buSzPts val="1800"/>
              <a:buFont typeface="Arial" panose="020B0604020202020204" pitchFamily="34" charset="0"/>
              <a:buChar char="●"/>
            </a:pPr>
            <a:r>
              <a:rPr lang="tr-TR" sz="2100" dirty="0">
                <a:solidFill>
                  <a:srgbClr val="595959"/>
                </a:solidFill>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DP iktidarı döneminde girdiği 3 seçimde de ciddi bir demokratik başarı sağlamıştır. </a:t>
            </a:r>
          </a:p>
          <a:p>
            <a:pPr marL="342900" lvl="0" indent="-342900" algn="just" fontAlgn="base">
              <a:spcAft>
                <a:spcPts val="25"/>
              </a:spcAft>
              <a:buClr>
                <a:srgbClr val="595959"/>
              </a:buClr>
              <a:buSzPts val="1800"/>
              <a:buFont typeface="Arial" panose="020B0604020202020204" pitchFamily="34" charset="0"/>
              <a:buChar char="●"/>
            </a:pPr>
            <a:r>
              <a:rPr lang="tr-TR" sz="2100" dirty="0">
                <a:solidFill>
                  <a:srgbClr val="595959"/>
                </a:solidFill>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Acemi iktidarın karşısında, 27 yıllık mutlak iktidarının başka kadro ve anlayışın eline geçmesine tahammül edemeyen, muhalefeti sindiremeyen, tecrübeli </a:t>
            </a:r>
            <a:r>
              <a:rPr lang="tr-TR" sz="2100" dirty="0" smtClean="0">
                <a:solidFill>
                  <a:srgbClr val="595959"/>
                </a:solidFill>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bir </a:t>
            </a:r>
            <a:r>
              <a:rPr lang="tr-TR" sz="2100" dirty="0">
                <a:solidFill>
                  <a:srgbClr val="595959"/>
                </a:solidFill>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muhalefet olan CHP bulunmaktadır. </a:t>
            </a:r>
          </a:p>
          <a:p>
            <a:pPr marL="342900" lvl="0" indent="-342900" algn="just" fontAlgn="base">
              <a:spcAft>
                <a:spcPts val="25"/>
              </a:spcAft>
              <a:buClr>
                <a:srgbClr val="595959"/>
              </a:buClr>
              <a:buSzPts val="1800"/>
              <a:buFont typeface="Arial" panose="020B0604020202020204" pitchFamily="34" charset="0"/>
              <a:buChar char="●"/>
            </a:pPr>
            <a:r>
              <a:rPr lang="tr-TR" sz="2100" dirty="0">
                <a:solidFill>
                  <a:srgbClr val="595959"/>
                </a:solidFill>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1950-1960 döneminde demokrasinin yaşaması için, siyasette yer alan gruplar arasında gerekli olan uzlaşmanın sağlanamadığı görülmektedir. </a:t>
            </a:r>
          </a:p>
          <a:p>
            <a:pPr marL="342900" lvl="0" indent="-342900" algn="just" fontAlgn="base">
              <a:spcAft>
                <a:spcPts val="25"/>
              </a:spcAft>
              <a:buClr>
                <a:srgbClr val="595959"/>
              </a:buClr>
              <a:buSzPts val="1800"/>
              <a:buFont typeface="Arial" panose="020B0604020202020204" pitchFamily="34" charset="0"/>
              <a:buChar char="●"/>
            </a:pPr>
            <a:r>
              <a:rPr lang="tr-TR" sz="2100" dirty="0">
                <a:solidFill>
                  <a:srgbClr val="595959"/>
                </a:solidFill>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Mutlak iktidar ve mutlak muhalefet arasında geçen ve bir türlü gerçek demokratik bir zemine dönüştürülemeyen idare nihayette, kendisini rejimin teminatı olarak gören ordunun eline geçmiştir. </a:t>
            </a:r>
          </a:p>
        </p:txBody>
      </p:sp>
    </p:spTree>
    <p:extLst>
      <p:ext uri="{BB962C8B-B14F-4D97-AF65-F5344CB8AC3E}">
        <p14:creationId xmlns:p14="http://schemas.microsoft.com/office/powerpoint/2010/main" val="3340133627"/>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403513" y="312200"/>
            <a:ext cx="7505700" cy="415164"/>
          </a:xfrm>
        </p:spPr>
        <p:txBody>
          <a:bodyPr>
            <a:normAutofit fontScale="90000"/>
          </a:bodyPr>
          <a:lstStyle/>
          <a:p>
            <a:r>
              <a:rPr lang="tr-TR" sz="2100" b="1" dirty="0">
                <a:latin typeface="Times New Roman" panose="02020603050405020304" pitchFamily="18" charset="0"/>
                <a:cs typeface="Times New Roman" panose="02020603050405020304" pitchFamily="18" charset="0"/>
              </a:rPr>
              <a:t>Demokratik Parti Döneminde  Dış Politika</a:t>
            </a:r>
            <a:br>
              <a:rPr lang="tr-TR" sz="2100" b="1" dirty="0">
                <a:latin typeface="Times New Roman" panose="02020603050405020304" pitchFamily="18" charset="0"/>
                <a:cs typeface="Times New Roman" panose="02020603050405020304" pitchFamily="18" charset="0"/>
              </a:rPr>
            </a:br>
            <a:endParaRPr lang="tr-TR" sz="2100" b="1" dirty="0">
              <a:latin typeface="Times New Roman" panose="02020603050405020304" pitchFamily="18" charset="0"/>
              <a:cs typeface="Times New Roman" panose="02020603050405020304" pitchFamily="18" charset="0"/>
            </a:endParaRPr>
          </a:p>
        </p:txBody>
      </p:sp>
      <p:sp>
        <p:nvSpPr>
          <p:cNvPr id="3" name="Metin Yer Tutucusu 2"/>
          <p:cNvSpPr>
            <a:spLocks noGrp="1"/>
          </p:cNvSpPr>
          <p:nvPr>
            <p:ph type="body" idx="1"/>
          </p:nvPr>
        </p:nvSpPr>
        <p:spPr>
          <a:xfrm>
            <a:off x="403513" y="875434"/>
            <a:ext cx="7505700" cy="4268066"/>
          </a:xfrm>
        </p:spPr>
        <p:txBody>
          <a:bodyPr>
            <a:noAutofit/>
          </a:bodyPr>
          <a:lstStyle/>
          <a:p>
            <a:pPr lvl="0" fontAlgn="base">
              <a:lnSpc>
                <a:spcPct val="100000"/>
              </a:lnSpc>
            </a:pPr>
            <a:r>
              <a:rPr lang="tr-TR" dirty="0">
                <a:latin typeface="Times New Roman" panose="02020603050405020304" pitchFamily="18" charset="0"/>
                <a:cs typeface="Times New Roman" panose="02020603050405020304" pitchFamily="18" charset="0"/>
              </a:rPr>
              <a:t>Dış politikada CHP'den DP’ye devam eden bir çizgi  söz konusudur. </a:t>
            </a:r>
          </a:p>
          <a:p>
            <a:pPr lvl="0" fontAlgn="base">
              <a:lnSpc>
                <a:spcPct val="100000"/>
              </a:lnSpc>
            </a:pPr>
            <a:r>
              <a:rPr lang="tr-TR" dirty="0">
                <a:latin typeface="Times New Roman" panose="02020603050405020304" pitchFamily="18" charset="0"/>
                <a:cs typeface="Times New Roman" panose="02020603050405020304" pitchFamily="18" charset="0"/>
              </a:rPr>
              <a:t>Dış politikanın temel prensibi </a:t>
            </a:r>
            <a:r>
              <a:rPr lang="tr-TR" dirty="0" err="1">
                <a:latin typeface="Times New Roman" panose="02020603050405020304" pitchFamily="18" charset="0"/>
                <a:cs typeface="Times New Roman" panose="02020603050405020304" pitchFamily="18" charset="0"/>
              </a:rPr>
              <a:t>II.Dünya</a:t>
            </a:r>
            <a:r>
              <a:rPr lang="tr-TR" dirty="0">
                <a:latin typeface="Times New Roman" panose="02020603050405020304" pitchFamily="18" charset="0"/>
                <a:cs typeface="Times New Roman" panose="02020603050405020304" pitchFamily="18" charset="0"/>
              </a:rPr>
              <a:t> Savaşı sonrasında Türkiye üzerine odaklanan Sovyet tehlikesine karşı Türkiye'nin Amerika ve Avrupa müttefiklerini sağlamaktır.</a:t>
            </a:r>
          </a:p>
          <a:p>
            <a:pPr lvl="0" fontAlgn="base">
              <a:lnSpc>
                <a:spcPct val="100000"/>
              </a:lnSpc>
            </a:pPr>
            <a:r>
              <a:rPr lang="tr-TR" dirty="0">
                <a:latin typeface="Times New Roman" panose="02020603050405020304" pitchFamily="18" charset="0"/>
                <a:cs typeface="Times New Roman" panose="02020603050405020304" pitchFamily="18" charset="0"/>
              </a:rPr>
              <a:t>Türkiye ve Sovyet Rusya ilişkilerinde milli mücadeleden </a:t>
            </a:r>
            <a:r>
              <a:rPr lang="tr-TR" dirty="0" err="1">
                <a:latin typeface="Times New Roman" panose="02020603050405020304" pitchFamily="18" charset="0"/>
                <a:cs typeface="Times New Roman" panose="02020603050405020304" pitchFamily="18" charset="0"/>
              </a:rPr>
              <a:t>II.Dünya</a:t>
            </a:r>
            <a:r>
              <a:rPr lang="tr-TR" dirty="0">
                <a:latin typeface="Times New Roman" panose="02020603050405020304" pitchFamily="18" charset="0"/>
                <a:cs typeface="Times New Roman" panose="02020603050405020304" pitchFamily="18" charset="0"/>
              </a:rPr>
              <a:t> Savaşı'na kadar işbirliğine dayanan ılımlı dostluk, II. Dünya Savaşı sonrasında Sovyet Rusya'nın yayılma siyaseti neticesinde, Türkiye'yi boğazların ortak korumaya zorlaması ve Kars Ardahan Bölgesi'nin kendisine verilmesi gibi talepleri sebebiyle bozuldu. </a:t>
            </a:r>
          </a:p>
          <a:p>
            <a:pPr lvl="0" fontAlgn="base">
              <a:lnSpc>
                <a:spcPct val="100000"/>
              </a:lnSpc>
            </a:pPr>
            <a:r>
              <a:rPr lang="tr-TR" dirty="0">
                <a:latin typeface="Times New Roman" panose="02020603050405020304" pitchFamily="18" charset="0"/>
                <a:cs typeface="Times New Roman" panose="02020603050405020304" pitchFamily="18" charset="0"/>
              </a:rPr>
              <a:t>Bu durum Türkiye için Batı eksenli bir dış politikayı zorunlu hale getirdi. </a:t>
            </a:r>
          </a:p>
        </p:txBody>
      </p:sp>
    </p:spTree>
    <p:extLst>
      <p:ext uri="{BB962C8B-B14F-4D97-AF65-F5344CB8AC3E}">
        <p14:creationId xmlns:p14="http://schemas.microsoft.com/office/powerpoint/2010/main" val="3284108664"/>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0" y="0"/>
            <a:ext cx="8818418" cy="2448000"/>
          </a:xfrm>
        </p:spPr>
        <p:txBody>
          <a:bodyPr>
            <a:noAutofit/>
          </a:bodyPr>
          <a:lstStyle/>
          <a:p>
            <a:pPr lvl="0" algn="just" fontAlgn="base">
              <a:lnSpc>
                <a:spcPct val="100000"/>
              </a:lnSpc>
            </a:pPr>
            <a:r>
              <a:rPr lang="tr-TR" dirty="0">
                <a:latin typeface="Times New Roman" panose="02020603050405020304" pitchFamily="18" charset="0"/>
                <a:cs typeface="Times New Roman" panose="02020603050405020304" pitchFamily="18" charset="0"/>
              </a:rPr>
              <a:t>Bu politikayı da esas olarak başlatan Truman Doktrini oldu. </a:t>
            </a:r>
          </a:p>
          <a:p>
            <a:pPr lvl="0" algn="just" fontAlgn="base">
              <a:lnSpc>
                <a:spcPct val="100000"/>
              </a:lnSpc>
            </a:pPr>
            <a:r>
              <a:rPr lang="tr-TR" dirty="0">
                <a:latin typeface="Times New Roman" panose="02020603050405020304" pitchFamily="18" charset="0"/>
                <a:cs typeface="Times New Roman" panose="02020603050405020304" pitchFamily="18" charset="0"/>
              </a:rPr>
              <a:t>Truman Doktrini içerdiği ekonomik paketler ile birlikte aynı zamanda dış politika konularında Türkiye'yi bağlayan bazı unsurları da içermektedir. Bu unsurlar çerçevesinde Türkiye, Amerikan dış politikası çizgisinde politikalar uygulamaya başladı. Bunun  en somut örneği, Türkiye'nin İsrail Devleti'ni 1949 yılında tanıması oldu. Ayrıca, 1950 yılında Kuzey Kore'nin Güney Kore'ye saldırması üzerine Birleşmiş Milletler Barış Konseyi kararları doğrultusunda Kore'ye gönderilen Barış gücüne katılmak üzere 4500 kişilik bir Türk Tugayı gönderildi. CHP sınır dışına asker gönderme yetkisinin sadece Meclise ait olduğuna itiraz etti ancak bu itirazında ısrarcı olmadı. Bu fedakarlık ve diğer etkenlerin de tesiriyle Amerika, İngiltere, Fransa ve İtalya tarafından desteklenen Türkiye 18 şubat 1952'de NATO'ya girdi ve bu suretle milletlerarası </a:t>
            </a:r>
            <a:r>
              <a:rPr lang="tr-TR" dirty="0" err="1">
                <a:latin typeface="Times New Roman" panose="02020603050405020304" pitchFamily="18" charset="0"/>
                <a:cs typeface="Times New Roman" panose="02020603050405020304" pitchFamily="18" charset="0"/>
              </a:rPr>
              <a:t>arena'daki</a:t>
            </a:r>
            <a:r>
              <a:rPr lang="tr-TR" dirty="0">
                <a:latin typeface="Times New Roman" panose="02020603050405020304" pitchFamily="18" charset="0"/>
                <a:cs typeface="Times New Roman" panose="02020603050405020304" pitchFamily="18" charset="0"/>
              </a:rPr>
              <a:t> yalnızlığından kurtuldu. İsmet İnönü bu durumu Türkiye'nin bir  başarısı olarak nitelendirmiştir. </a:t>
            </a:r>
          </a:p>
          <a:p>
            <a:pPr algn="just">
              <a:lnSpc>
                <a:spcPct val="100000"/>
              </a:lnSpc>
            </a:pPr>
            <a:endParaRPr lang="tr-TR" dirty="0">
              <a:latin typeface="Times New Roman" panose="02020603050405020304" pitchFamily="18" charset="0"/>
              <a:cs typeface="Times New Roman" panose="02020603050405020304" pitchFamily="18" charset="0"/>
            </a:endParaRPr>
          </a:p>
          <a:p>
            <a:pPr algn="just"/>
            <a:endParaRPr lang="tr-TR" dirty="0"/>
          </a:p>
        </p:txBody>
      </p:sp>
    </p:spTree>
    <p:extLst>
      <p:ext uri="{BB962C8B-B14F-4D97-AF65-F5344CB8AC3E}">
        <p14:creationId xmlns:p14="http://schemas.microsoft.com/office/powerpoint/2010/main" val="1095571725"/>
      </p:ext>
    </p:extLst>
  </p:cSld>
  <p:clrMapOvr>
    <a:overrideClrMapping bg1="lt1" tx1="dk1" bg2="lt2" tx2="dk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493569" y="187509"/>
            <a:ext cx="7505700" cy="387455"/>
          </a:xfrm>
        </p:spPr>
        <p:txBody>
          <a:bodyPr>
            <a:normAutofit fontScale="90000"/>
          </a:bodyPr>
          <a:lstStyle/>
          <a:p>
            <a:pPr algn="just"/>
            <a:r>
              <a:rPr lang="tr-TR" sz="2100" b="1" dirty="0">
                <a:latin typeface="Times New Roman" panose="02020603050405020304" pitchFamily="18" charset="0"/>
                <a:cs typeface="Times New Roman" panose="02020603050405020304" pitchFamily="18" charset="0"/>
              </a:rPr>
              <a:t>Kıbrıs </a:t>
            </a:r>
            <a:r>
              <a:rPr lang="tr-TR" sz="2100" b="1" dirty="0">
                <a:latin typeface="Times New Roman" panose="02020603050405020304" pitchFamily="18" charset="0"/>
                <a:cs typeface="Times New Roman" panose="02020603050405020304" pitchFamily="18" charset="0"/>
              </a:rPr>
              <a:t>M</a:t>
            </a:r>
            <a:r>
              <a:rPr lang="tr-TR" sz="2100" b="1" dirty="0" smtClean="0">
                <a:latin typeface="Times New Roman" panose="02020603050405020304" pitchFamily="18" charset="0"/>
                <a:cs typeface="Times New Roman" panose="02020603050405020304" pitchFamily="18" charset="0"/>
              </a:rPr>
              <a:t>eselesi</a:t>
            </a:r>
            <a:endParaRPr lang="tr-TR" sz="2100" b="1" dirty="0">
              <a:latin typeface="Times New Roman" panose="02020603050405020304" pitchFamily="18" charset="0"/>
              <a:cs typeface="Times New Roman" panose="02020603050405020304" pitchFamily="18" charset="0"/>
            </a:endParaRPr>
          </a:p>
        </p:txBody>
      </p:sp>
      <p:sp>
        <p:nvSpPr>
          <p:cNvPr id="3" name="Metin Yer Tutucusu 2"/>
          <p:cNvSpPr>
            <a:spLocks noGrp="1"/>
          </p:cNvSpPr>
          <p:nvPr>
            <p:ph type="body" idx="1"/>
          </p:nvPr>
        </p:nvSpPr>
        <p:spPr>
          <a:xfrm>
            <a:off x="147205" y="508289"/>
            <a:ext cx="8442613" cy="4285384"/>
          </a:xfrm>
        </p:spPr>
        <p:txBody>
          <a:bodyPr>
            <a:noAutofit/>
          </a:bodyPr>
          <a:lstStyle/>
          <a:p>
            <a:pPr algn="just"/>
            <a:r>
              <a:rPr lang="tr-TR" dirty="0">
                <a:latin typeface="Times New Roman" panose="02020603050405020304" pitchFamily="18" charset="0"/>
                <a:cs typeface="Times New Roman" panose="02020603050405020304" pitchFamily="18" charset="0"/>
              </a:rPr>
              <a:t>Bu dönemde Kıbrıs meselesi, hem iç hem dış politikada önce “Bütün </a:t>
            </a:r>
            <a:r>
              <a:rPr lang="tr-TR" dirty="0" err="1">
                <a:latin typeface="Times New Roman" panose="02020603050405020304" pitchFamily="18" charset="0"/>
                <a:cs typeface="Times New Roman" panose="02020603050405020304" pitchFamily="18" charset="0"/>
              </a:rPr>
              <a:t>Kıbrıs”ın</a:t>
            </a:r>
            <a:r>
              <a:rPr lang="tr-TR" dirty="0">
                <a:latin typeface="Times New Roman" panose="02020603050405020304" pitchFamily="18" charset="0"/>
                <a:cs typeface="Times New Roman" panose="02020603050405020304" pitchFamily="18" charset="0"/>
              </a:rPr>
              <a:t> elde edilmesi daha sonra “ya taksim ya ölüm” şeklinde sloganlaşan şekliyle yer aldı. İngiltere II. Dünya Savaşı sonrasında neredeyse bütün sömürgelerinden çekilme kararının ardından Kıbrıs'ı da boşaltmak için çalışmaya başladı. İngiltere adadan çekilirken Yunanistan daha erken davrandı ve adayı İngiltere'den büyük bütün olarak talep etti. Türkiye ise </a:t>
            </a:r>
            <a:r>
              <a:rPr lang="tr-TR" dirty="0" err="1">
                <a:latin typeface="Times New Roman" panose="02020603050405020304" pitchFamily="18" charset="0"/>
                <a:cs typeface="Times New Roman" panose="02020603050405020304" pitchFamily="18" charset="0"/>
              </a:rPr>
              <a:t>II.Dünya</a:t>
            </a:r>
            <a:r>
              <a:rPr lang="tr-TR" dirty="0">
                <a:latin typeface="Times New Roman" panose="02020603050405020304" pitchFamily="18" charset="0"/>
                <a:cs typeface="Times New Roman" panose="02020603050405020304" pitchFamily="18" charset="0"/>
              </a:rPr>
              <a:t> Savaşı'nın ardından 1954 </a:t>
            </a:r>
            <a:r>
              <a:rPr lang="tr-TR" dirty="0" err="1">
                <a:latin typeface="Times New Roman" panose="02020603050405020304" pitchFamily="18" charset="0"/>
                <a:cs typeface="Times New Roman" panose="02020603050405020304" pitchFamily="18" charset="0"/>
              </a:rPr>
              <a:t>lü</a:t>
            </a:r>
            <a:r>
              <a:rPr lang="tr-TR" dirty="0">
                <a:latin typeface="Times New Roman" panose="02020603050405020304" pitchFamily="18" charset="0"/>
                <a:cs typeface="Times New Roman" panose="02020603050405020304" pitchFamily="18" charset="0"/>
              </a:rPr>
              <a:t> yıllara kadar bu konuda çok müdahaleci ve </a:t>
            </a:r>
            <a:r>
              <a:rPr lang="tr-TR" dirty="0" err="1">
                <a:latin typeface="Times New Roman" panose="02020603050405020304" pitchFamily="18" charset="0"/>
                <a:cs typeface="Times New Roman" panose="02020603050405020304" pitchFamily="18" charset="0"/>
              </a:rPr>
              <a:t>talepkar</a:t>
            </a:r>
            <a:r>
              <a:rPr lang="tr-TR" dirty="0">
                <a:latin typeface="Times New Roman" panose="02020603050405020304" pitchFamily="18" charset="0"/>
                <a:cs typeface="Times New Roman" panose="02020603050405020304" pitchFamily="18" charset="0"/>
              </a:rPr>
              <a:t> olmamıştır. Bu tarihten sonra Türkiye'nin gündeminde yer alan Kıbrıs meselesi iktidar ile muhalefetin yegane işbirliği yaptığı konulardan birisi oldu. Adada bölünme siyasetini İngiltere'nin desteği ile takip eden Türkiye, bu defa, NATO ülkesi iki bölge ülkesinin arasının açılmasını kendi siyasetine aykırı bulan ABD'nin araya girmesi ile, bir ortak cumhuriyet kurulması politikasına kaymıştır. </a:t>
            </a: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3076053"/>
      </p:ext>
    </p:extLst>
  </p:cSld>
  <p:clrMapOvr>
    <a:overrideClrMapping bg1="lt1" tx1="dk1" bg2="lt2" tx2="dk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223405" y="139017"/>
            <a:ext cx="7505700" cy="325109"/>
          </a:xfrm>
        </p:spPr>
        <p:txBody>
          <a:bodyPr>
            <a:normAutofit fontScale="90000"/>
          </a:bodyPr>
          <a:lstStyle/>
          <a:p>
            <a:pPr algn="just"/>
            <a:r>
              <a:rPr lang="tr-TR" sz="2100" b="1" dirty="0">
                <a:latin typeface="Times New Roman" panose="02020603050405020304" pitchFamily="18" charset="0"/>
                <a:cs typeface="Times New Roman" panose="02020603050405020304" pitchFamily="18" charset="0"/>
              </a:rPr>
              <a:t>Demokrat Parti </a:t>
            </a:r>
            <a:r>
              <a:rPr lang="tr-TR" sz="2100" b="1" dirty="0" smtClean="0">
                <a:latin typeface="Times New Roman" panose="02020603050405020304" pitchFamily="18" charset="0"/>
                <a:cs typeface="Times New Roman" panose="02020603050405020304" pitchFamily="18" charset="0"/>
              </a:rPr>
              <a:t>Döneminde </a:t>
            </a:r>
            <a:r>
              <a:rPr lang="tr-TR" sz="2100" b="1" dirty="0">
                <a:latin typeface="Times New Roman" panose="02020603050405020304" pitchFamily="18" charset="0"/>
                <a:cs typeface="Times New Roman" panose="02020603050405020304" pitchFamily="18" charset="0"/>
              </a:rPr>
              <a:t>Eğitim</a:t>
            </a:r>
            <a:endParaRPr lang="tr-TR" sz="2100" b="1" dirty="0">
              <a:latin typeface="Times New Roman" panose="02020603050405020304" pitchFamily="18" charset="0"/>
              <a:cs typeface="Times New Roman" panose="02020603050405020304" pitchFamily="18" charset="0"/>
            </a:endParaRPr>
          </a:p>
        </p:txBody>
      </p:sp>
      <p:sp>
        <p:nvSpPr>
          <p:cNvPr id="3" name="Metin Yer Tutucusu 2"/>
          <p:cNvSpPr>
            <a:spLocks noGrp="1"/>
          </p:cNvSpPr>
          <p:nvPr>
            <p:ph type="body" idx="1"/>
          </p:nvPr>
        </p:nvSpPr>
        <p:spPr>
          <a:xfrm>
            <a:off x="64076" y="464125"/>
            <a:ext cx="8657359" cy="4017819"/>
          </a:xfrm>
        </p:spPr>
        <p:txBody>
          <a:bodyPr>
            <a:noAutofit/>
          </a:bodyPr>
          <a:lstStyle/>
          <a:p>
            <a:pPr lvl="0" algn="just" fontAlgn="base">
              <a:lnSpc>
                <a:spcPct val="100000"/>
              </a:lnSpc>
            </a:pPr>
            <a:r>
              <a:rPr lang="tr-TR" dirty="0">
                <a:latin typeface="Times New Roman" panose="02020603050405020304" pitchFamily="18" charset="0"/>
                <a:cs typeface="Times New Roman" panose="02020603050405020304" pitchFamily="18" charset="0"/>
              </a:rPr>
              <a:t>Eğitimde yapısal ve sayısal anlamda önemli gelişmeler söz konusudur. </a:t>
            </a:r>
          </a:p>
          <a:p>
            <a:pPr lvl="0" algn="just" fontAlgn="base">
              <a:lnSpc>
                <a:spcPct val="100000"/>
              </a:lnSpc>
            </a:pPr>
            <a:r>
              <a:rPr lang="tr-TR" dirty="0">
                <a:latin typeface="Times New Roman" panose="02020603050405020304" pitchFamily="18" charset="0"/>
                <a:cs typeface="Times New Roman" panose="02020603050405020304" pitchFamily="18" charset="0"/>
              </a:rPr>
              <a:t>Eğitim sisteminde, klasik Avrupa modeli yerine, Amerika modeli yerleşmeye başladı. </a:t>
            </a:r>
          </a:p>
          <a:p>
            <a:pPr lvl="0" algn="just" fontAlgn="base">
              <a:lnSpc>
                <a:spcPct val="100000"/>
              </a:lnSpc>
            </a:pPr>
            <a:r>
              <a:rPr lang="tr-TR" dirty="0">
                <a:latin typeface="Times New Roman" panose="02020603050405020304" pitchFamily="18" charset="0"/>
                <a:cs typeface="Times New Roman" panose="02020603050405020304" pitchFamily="18" charset="0"/>
              </a:rPr>
              <a:t>Köy ve şehir okulları arasındaki farkın kapatılması için 1950 yılındaki ilkokullarındaki 3 yıllık eğitim 5 yıla çıkarıldı. Bu çerçevede, köylüler için bir yük haline gelen, köy </a:t>
            </a:r>
            <a:r>
              <a:rPr lang="tr-TR" dirty="0" err="1">
                <a:latin typeface="Times New Roman" panose="02020603050405020304" pitchFamily="18" charset="0"/>
                <a:cs typeface="Times New Roman" panose="02020603050405020304" pitchFamily="18" charset="0"/>
              </a:rPr>
              <a:t>ilkokokularını</a:t>
            </a:r>
            <a:r>
              <a:rPr lang="tr-TR" dirty="0">
                <a:latin typeface="Times New Roman" panose="02020603050405020304" pitchFamily="18" charset="0"/>
                <a:cs typeface="Times New Roman" panose="02020603050405020304" pitchFamily="18" charset="0"/>
              </a:rPr>
              <a:t> köylerin bedenen çalışarak yapmaları zorunluluğu kaldırıldı. ilkokulda sayısı Demokrat Parti iktidarının başında 17106 iken bu sayı 1960 yılında 24398 yükseltilmiştir. </a:t>
            </a:r>
          </a:p>
          <a:p>
            <a:pPr lvl="0" algn="just" fontAlgn="base">
              <a:lnSpc>
                <a:spcPct val="100000"/>
              </a:lnSpc>
            </a:pPr>
            <a:r>
              <a:rPr lang="tr-TR" dirty="0">
                <a:latin typeface="Times New Roman" panose="02020603050405020304" pitchFamily="18" charset="0"/>
                <a:cs typeface="Times New Roman" panose="02020603050405020304" pitchFamily="18" charset="0"/>
              </a:rPr>
              <a:t>Ortaöğretimde sınıf dışı etkinlikler ile öğrenciye pratik bilgileri kazandıracak yardımcı derslerin konulması gibi yeni düzenlemeler yapıldı. </a:t>
            </a:r>
          </a:p>
          <a:p>
            <a:pPr lvl="0" algn="just" fontAlgn="base">
              <a:lnSpc>
                <a:spcPct val="100000"/>
              </a:lnSpc>
            </a:pPr>
            <a:r>
              <a:rPr lang="tr-TR" dirty="0">
                <a:latin typeface="Times New Roman" panose="02020603050405020304" pitchFamily="18" charset="0"/>
                <a:cs typeface="Times New Roman" panose="02020603050405020304" pitchFamily="18" charset="0"/>
              </a:rPr>
              <a:t>Orta öğretim sistemi ve diğer eğitim konularında çeşitli uzman eğitimciler Türkiye'ye davet edildi. </a:t>
            </a:r>
          </a:p>
          <a:p>
            <a:pPr algn="just">
              <a:lnSpc>
                <a:spcPct val="100000"/>
              </a:lnSpc>
            </a:pP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6766375"/>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195694" y="161925"/>
            <a:ext cx="8685069" cy="2448000"/>
          </a:xfrm>
        </p:spPr>
        <p:txBody>
          <a:bodyPr>
            <a:noAutofit/>
          </a:bodyPr>
          <a:lstStyle/>
          <a:p>
            <a:pPr lvl="0" algn="just" fontAlgn="base">
              <a:lnSpc>
                <a:spcPct val="100000"/>
              </a:lnSpc>
            </a:pPr>
            <a:r>
              <a:rPr lang="tr-TR" dirty="0">
                <a:latin typeface="Times New Roman" panose="02020603050405020304" pitchFamily="18" charset="0"/>
                <a:cs typeface="Times New Roman" panose="02020603050405020304" pitchFamily="18" charset="0"/>
              </a:rPr>
              <a:t>Demokrat Parti döneminde 1955-1957 yılları arasında 4 üniversite kurulmuştur: Ege Üniversitesi, Karadeniz Teknik Üniversitesi, Orta Doğu Teknik Üniversitesi, Erzurum Atatürk Üniversitesi. </a:t>
            </a:r>
          </a:p>
          <a:p>
            <a:pPr lvl="0" algn="just" fontAlgn="base">
              <a:lnSpc>
                <a:spcPct val="100000"/>
              </a:lnSpc>
            </a:pPr>
            <a:r>
              <a:rPr lang="tr-TR" dirty="0">
                <a:latin typeface="Times New Roman" panose="02020603050405020304" pitchFamily="18" charset="0"/>
                <a:cs typeface="Times New Roman" panose="02020603050405020304" pitchFamily="18" charset="0"/>
              </a:rPr>
              <a:t>Demokrat Parti döneminde yurt dışına çok sayıda öğrenci gönderilmiştir. </a:t>
            </a:r>
          </a:p>
          <a:p>
            <a:pPr lvl="0" algn="just" fontAlgn="base">
              <a:lnSpc>
                <a:spcPct val="100000"/>
              </a:lnSpc>
            </a:pPr>
            <a:r>
              <a:rPr lang="tr-TR" dirty="0">
                <a:latin typeface="Times New Roman" panose="02020603050405020304" pitchFamily="18" charset="0"/>
                <a:cs typeface="Times New Roman" panose="02020603050405020304" pitchFamily="18" charset="0"/>
              </a:rPr>
              <a:t>Fakülte ve yüksekokul sayısı 34 den 52 ye, üniversitelerde okuyan öğrenci sayısı 25 binden 65 bine ve öğretim üyesi sayısı 1950'den 4071 e çıkarıldı. </a:t>
            </a:r>
          </a:p>
          <a:p>
            <a:pPr lvl="0" algn="just" fontAlgn="base">
              <a:lnSpc>
                <a:spcPct val="100000"/>
              </a:lnSpc>
            </a:pPr>
            <a:r>
              <a:rPr lang="tr-TR" dirty="0">
                <a:latin typeface="Times New Roman" panose="02020603050405020304" pitchFamily="18" charset="0"/>
                <a:cs typeface="Times New Roman" panose="02020603050405020304" pitchFamily="18" charset="0"/>
              </a:rPr>
              <a:t>CHP döneminde sınırlama ve baskılar getirilen Köy Enstitüleri DP döneminde tamamen kaldırılmıştır. </a:t>
            </a:r>
          </a:p>
          <a:p>
            <a:pPr lvl="0" algn="just" fontAlgn="base">
              <a:lnSpc>
                <a:spcPct val="100000"/>
              </a:lnSpc>
            </a:pPr>
            <a:r>
              <a:rPr lang="tr-TR" dirty="0">
                <a:latin typeface="Times New Roman" panose="02020603050405020304" pitchFamily="18" charset="0"/>
                <a:cs typeface="Times New Roman" panose="02020603050405020304" pitchFamily="18" charset="0"/>
              </a:rPr>
              <a:t>Öncelikle eğitim programları yeniden düzenlenerek öğretmen okulları haline dönüştürüldü. </a:t>
            </a:r>
          </a:p>
          <a:p>
            <a:pPr lvl="0" algn="just" fontAlgn="base">
              <a:lnSpc>
                <a:spcPct val="100000"/>
              </a:lnSpc>
            </a:pPr>
            <a:r>
              <a:rPr lang="tr-TR" dirty="0">
                <a:latin typeface="Times New Roman" panose="02020603050405020304" pitchFamily="18" charset="0"/>
                <a:cs typeface="Times New Roman" panose="02020603050405020304" pitchFamily="18" charset="0"/>
              </a:rPr>
              <a:t>1951 yılında Halkevleri kapatıldı. Halkevlerine ait gayrimenkullere devlet tarafından el konularak bunlara ait binaların bir kısmında Türk Ocakları kuruldu, bir kısmı da okul, halk eğitim veya resmi idare haline getirildi. </a:t>
            </a:r>
          </a:p>
          <a:p>
            <a:pPr algn="just">
              <a:lnSpc>
                <a:spcPct val="100000"/>
              </a:lnSpc>
            </a:pP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36158974"/>
      </p:ext>
    </p:extLst>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140277" y="328180"/>
            <a:ext cx="8061614" cy="2448000"/>
          </a:xfrm>
        </p:spPr>
        <p:txBody>
          <a:bodyPr/>
          <a:lstStyle/>
          <a:p>
            <a:pPr lvl="0" algn="just" fontAlgn="base"/>
            <a:r>
              <a:rPr lang="tr-TR" dirty="0">
                <a:latin typeface="Times New Roman" panose="02020603050405020304" pitchFamily="18" charset="0"/>
                <a:cs typeface="Times New Roman" panose="02020603050405020304" pitchFamily="18" charset="0"/>
              </a:rPr>
              <a:t>Dini </a:t>
            </a:r>
            <a:r>
              <a:rPr lang="tr-TR" dirty="0" smtClean="0">
                <a:latin typeface="Times New Roman" panose="02020603050405020304" pitchFamily="18" charset="0"/>
                <a:cs typeface="Times New Roman" panose="02020603050405020304" pitchFamily="18" charset="0"/>
              </a:rPr>
              <a:t>dersleri </a:t>
            </a:r>
            <a:r>
              <a:rPr lang="tr-TR" dirty="0">
                <a:latin typeface="Times New Roman" panose="02020603050405020304" pitchFamily="18" charset="0"/>
                <a:cs typeface="Times New Roman" panose="02020603050405020304" pitchFamily="18" charset="0"/>
              </a:rPr>
              <a:t>ilkokulun 4. ve 5. sınıflarında zorunlu, ortaokullarda ise seçmeli hale getirildi. </a:t>
            </a:r>
          </a:p>
          <a:p>
            <a:pPr lvl="0" algn="just" fontAlgn="base"/>
            <a:r>
              <a:rPr lang="tr-TR" dirty="0">
                <a:latin typeface="Times New Roman" panose="02020603050405020304" pitchFamily="18" charset="0"/>
                <a:cs typeface="Times New Roman" panose="02020603050405020304" pitchFamily="18" charset="0"/>
              </a:rPr>
              <a:t>İmam Hatip okullarının orta kısımları açıldı. </a:t>
            </a:r>
          </a:p>
          <a:p>
            <a:pPr lvl="0" algn="just" fontAlgn="base"/>
            <a:r>
              <a:rPr lang="tr-TR" dirty="0">
                <a:latin typeface="Times New Roman" panose="02020603050405020304" pitchFamily="18" charset="0"/>
                <a:cs typeface="Times New Roman" panose="02020603050405020304" pitchFamily="18" charset="0"/>
              </a:rPr>
              <a:t>Ankara Üniversitesi İlahiyat Fakültesi ile din dersi öğretmenleri yetiştirmek üzere 4 yıllık Yüksek İslam Enstitüleri açıldı. </a:t>
            </a: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84193587"/>
      </p:ext>
    </p:extLst>
  </p:cSld>
  <p:clrMapOvr>
    <a:overrideClrMapping bg1="lt1" tx1="dk1" bg2="lt2" tx2="dk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355022" y="305272"/>
            <a:ext cx="4618759" cy="415164"/>
          </a:xfrm>
        </p:spPr>
        <p:txBody>
          <a:bodyPr>
            <a:normAutofit fontScale="90000"/>
          </a:bodyPr>
          <a:lstStyle/>
          <a:p>
            <a:pPr algn="just"/>
            <a:r>
              <a:rPr lang="tr-TR" sz="2100" b="1" dirty="0">
                <a:latin typeface="Times New Roman" panose="02020603050405020304" pitchFamily="18" charset="0"/>
                <a:cs typeface="Times New Roman" panose="02020603050405020304" pitchFamily="18" charset="0"/>
              </a:rPr>
              <a:t>Demokrat Parti Döneminde Ekonomi</a:t>
            </a:r>
            <a:br>
              <a:rPr lang="tr-TR" sz="2100" b="1" dirty="0">
                <a:latin typeface="Times New Roman" panose="02020603050405020304" pitchFamily="18" charset="0"/>
                <a:cs typeface="Times New Roman" panose="02020603050405020304" pitchFamily="18" charset="0"/>
              </a:rPr>
            </a:br>
            <a:endParaRPr lang="tr-TR" sz="2100" dirty="0">
              <a:latin typeface="Times New Roman" panose="02020603050405020304" pitchFamily="18" charset="0"/>
              <a:cs typeface="Times New Roman" panose="02020603050405020304" pitchFamily="18" charset="0"/>
            </a:endParaRPr>
          </a:p>
        </p:txBody>
      </p:sp>
      <p:sp>
        <p:nvSpPr>
          <p:cNvPr id="3" name="Metin Yer Tutucusu 2"/>
          <p:cNvSpPr>
            <a:spLocks noGrp="1"/>
          </p:cNvSpPr>
          <p:nvPr>
            <p:ph type="body" idx="1"/>
          </p:nvPr>
        </p:nvSpPr>
        <p:spPr>
          <a:xfrm>
            <a:off x="355021" y="799234"/>
            <a:ext cx="7659833" cy="4195329"/>
          </a:xfrm>
        </p:spPr>
        <p:txBody>
          <a:bodyPr>
            <a:noAutofit/>
          </a:bodyPr>
          <a:lstStyle/>
          <a:p>
            <a:pPr lvl="0" algn="just" fontAlgn="base"/>
            <a:r>
              <a:rPr lang="tr-TR" dirty="0">
                <a:latin typeface="Times New Roman" panose="02020603050405020304" pitchFamily="18" charset="0"/>
                <a:cs typeface="Times New Roman" panose="02020603050405020304" pitchFamily="18" charset="0"/>
              </a:rPr>
              <a:t>DP devletçiliği bütünüyle reddetmeden özel teşebbüsün ön planda olduğu bir İktisat programını benimsedi. </a:t>
            </a:r>
          </a:p>
          <a:p>
            <a:pPr lvl="0" algn="just" fontAlgn="base"/>
            <a:r>
              <a:rPr lang="tr-TR" dirty="0">
                <a:latin typeface="Times New Roman" panose="02020603050405020304" pitchFamily="18" charset="0"/>
                <a:cs typeface="Times New Roman" panose="02020603050405020304" pitchFamily="18" charset="0"/>
              </a:rPr>
              <a:t>Devletin ekonomik hayat içerisindeki rolü azaltılmaya, serbest piyasa ekonomisi esas alınarak özel sektöre fırsat verilmeye çalışıldı. </a:t>
            </a:r>
          </a:p>
          <a:p>
            <a:pPr lvl="0" algn="just" fontAlgn="base"/>
            <a:r>
              <a:rPr lang="tr-TR" dirty="0">
                <a:latin typeface="Times New Roman" panose="02020603050405020304" pitchFamily="18" charset="0"/>
                <a:cs typeface="Times New Roman" panose="02020603050405020304" pitchFamily="18" charset="0"/>
              </a:rPr>
              <a:t>1950 yılında devlet bütçesi, Dünya Bankası kredisi ve yabancı sermaye finansmanı desteği ile özel sanayi kurmak, yabancı ve yerli sermayenin sanayiye girmesini teşvik etmek ve girişimciliği desteklemek üzere Türkiye  Sınai Kalkınma Bankası kuruldu. </a:t>
            </a:r>
          </a:p>
          <a:p>
            <a:pPr lvl="0" algn="just" fontAlgn="base"/>
            <a:r>
              <a:rPr lang="tr-TR" dirty="0">
                <a:latin typeface="Times New Roman" panose="02020603050405020304" pitchFamily="18" charset="0"/>
                <a:cs typeface="Times New Roman" panose="02020603050405020304" pitchFamily="18" charset="0"/>
              </a:rPr>
              <a:t>1951 yılında yabancı sermayeyi teşvik kanunu çıkarıldı. Fakat bu kanunun yabancı sermayeyi teşvik etmemesi sebebiyle 1954 yılında yeni bir kanun kabul edilerek yabancı sermayeye verilen imkanlar </a:t>
            </a:r>
            <a:r>
              <a:rPr lang="tr-TR" dirty="0" smtClean="0">
                <a:latin typeface="Times New Roman" panose="02020603050405020304" pitchFamily="18" charset="0"/>
                <a:cs typeface="Times New Roman" panose="02020603050405020304" pitchFamily="18" charset="0"/>
              </a:rPr>
              <a:t>genişletildi.</a:t>
            </a:r>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710404"/>
      </p:ext>
    </p:extLst>
  </p:cSld>
  <p:clrMapOvr>
    <a:overrideClrMapping bg1="lt1" tx1="dk1" bg2="lt2" tx2="dk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195695" y="106507"/>
            <a:ext cx="8865177" cy="4894984"/>
          </a:xfrm>
        </p:spPr>
        <p:txBody>
          <a:bodyPr>
            <a:noAutofit/>
          </a:bodyPr>
          <a:lstStyle/>
          <a:p>
            <a:pPr lvl="0" algn="just" fontAlgn="base">
              <a:lnSpc>
                <a:spcPct val="100000"/>
              </a:lnSpc>
            </a:pPr>
            <a:r>
              <a:rPr lang="tr-TR" dirty="0">
                <a:latin typeface="Times New Roman" panose="02020603050405020304" pitchFamily="18" charset="0"/>
                <a:cs typeface="Times New Roman" panose="02020603050405020304" pitchFamily="18" charset="0"/>
              </a:rPr>
              <a:t>Petrol kanunu çıkarılarak çok sayıda yabancı şirkete petrol arama izni verildi. </a:t>
            </a:r>
          </a:p>
          <a:p>
            <a:pPr lvl="0" algn="just" fontAlgn="base">
              <a:lnSpc>
                <a:spcPct val="100000"/>
              </a:lnSpc>
            </a:pPr>
            <a:r>
              <a:rPr lang="tr-TR" dirty="0">
                <a:latin typeface="Times New Roman" panose="02020603050405020304" pitchFamily="18" charset="0"/>
                <a:cs typeface="Times New Roman" panose="02020603050405020304" pitchFamily="18" charset="0"/>
              </a:rPr>
              <a:t>DP’nin ikinci  iktidar döneminde ekonomi ilk döneme göre daha olumsuz bir görünüm arz etmektedir. 1954 yılından itibaren şeker gibi bazı temel tüketim </a:t>
            </a:r>
            <a:r>
              <a:rPr lang="tr-TR" dirty="0" err="1">
                <a:latin typeface="Times New Roman" panose="02020603050405020304" pitchFamily="18" charset="0"/>
                <a:cs typeface="Times New Roman" panose="02020603050405020304" pitchFamily="18" charset="0"/>
              </a:rPr>
              <a:t>mamüllerinde</a:t>
            </a:r>
            <a:r>
              <a:rPr lang="tr-TR" dirty="0">
                <a:latin typeface="Times New Roman" panose="02020603050405020304" pitchFamily="18" charset="0"/>
                <a:cs typeface="Times New Roman" panose="02020603050405020304" pitchFamily="18" charset="0"/>
              </a:rPr>
              <a:t> darlıklar, piyasada vurgunculuğa yol açmış, hükümet vurgunculuğu II. Dünya Savaşı sırasında da uygulanmış olan Milli Koruma Kanunu’nu yeniden yürürlüğe koyarak önlemeye çalışmıştır. </a:t>
            </a:r>
          </a:p>
          <a:p>
            <a:pPr lvl="0" algn="just" fontAlgn="base">
              <a:lnSpc>
                <a:spcPct val="100000"/>
              </a:lnSpc>
            </a:pPr>
            <a:r>
              <a:rPr lang="tr-TR" dirty="0">
                <a:latin typeface="Times New Roman" panose="02020603050405020304" pitchFamily="18" charset="0"/>
                <a:cs typeface="Times New Roman" panose="02020603050405020304" pitchFamily="18" charset="0"/>
              </a:rPr>
              <a:t>Yapılan yaptırımlara rağmen ekonomik dengeler bozulmaya başlamış 1954'te 1955 yıllarında kuraklık sebebiyle hububat verimi üçte bir oranında düşerken enflasyon, hayat pahalılığı, dış ticaret açığı gibi ekonomik problemleri ortaya çıkmaya başlamıştır. Dünya piyasasında 20 liraya kadar düşen buğday, köylüden 35 liraya alınmış ve aradaki fark Merkez Bankası kaynakları ile karşılanmıştır. Bozulan ve krizin eşiğinde olan bir ekonomi için çıkar yol olarak dış yardıma başvurulmuş, Amerika  başta olmak üzere çeşitli ülkelere kredi için başvurulmasına rağmen kredi temin edilememiştir. </a:t>
            </a:r>
          </a:p>
          <a:p>
            <a:pPr algn="just">
              <a:lnSpc>
                <a:spcPct val="100000"/>
              </a:lnSpc>
            </a:pP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7375361"/>
      </p:ext>
    </p:extLst>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147205" y="168853"/>
            <a:ext cx="7770668" cy="4146838"/>
          </a:xfrm>
        </p:spPr>
        <p:txBody>
          <a:bodyPr>
            <a:noAutofit/>
          </a:bodyPr>
          <a:lstStyle/>
          <a:p>
            <a:pPr lvl="0" algn="just" fontAlgn="base"/>
            <a:r>
              <a:rPr lang="tr-TR" dirty="0">
                <a:latin typeface="Times New Roman" panose="02020603050405020304" pitchFamily="18" charset="0"/>
                <a:cs typeface="Times New Roman" panose="02020603050405020304" pitchFamily="18" charset="0"/>
              </a:rPr>
              <a:t>Dış  borçlar iki katına çıkmıştır. </a:t>
            </a:r>
          </a:p>
          <a:p>
            <a:pPr lvl="0" algn="just" fontAlgn="base"/>
            <a:r>
              <a:rPr lang="tr-TR" dirty="0">
                <a:latin typeface="Times New Roman" panose="02020603050405020304" pitchFamily="18" charset="0"/>
                <a:cs typeface="Times New Roman" panose="02020603050405020304" pitchFamily="18" charset="0"/>
              </a:rPr>
              <a:t>Ekonomik bunalımı çözmek için ,tasarruf tedbirleri, ekonomik kredilerin daraltılması, milli korunma yasası ve hazine vergisinin  kaldırılması gibi çarelere başvurulmuş ve iktisadi koordinasyon heyeti oluşturularak ekonomi kontrol altına alınmaya çalışılmıştır.</a:t>
            </a:r>
          </a:p>
          <a:p>
            <a:pPr lvl="0" algn="just" fontAlgn="base"/>
            <a:r>
              <a:rPr lang="tr-TR" dirty="0">
                <a:latin typeface="Times New Roman" panose="02020603050405020304" pitchFamily="18" charset="0"/>
                <a:cs typeface="Times New Roman" panose="02020603050405020304" pitchFamily="18" charset="0"/>
              </a:rPr>
              <a:t>Yapılan  devalüasyonlar 1 dolar 2.80 TL'den 9 TL'ye yükseltilmiş. Böylece Türk parasının döviz karşısındaki değeri 2/3 oranında düşürülmüştür. </a:t>
            </a:r>
          </a:p>
          <a:p>
            <a:pPr algn="just"/>
            <a:r>
              <a:rPr lang="tr-TR" dirty="0">
                <a:latin typeface="Times New Roman" panose="02020603050405020304" pitchFamily="18" charset="0"/>
                <a:cs typeface="Times New Roman" panose="02020603050405020304" pitchFamily="18" charset="0"/>
              </a:rPr>
              <a:t>Paranın  değerinin düşürülmesine döviz açığının kapatılmaması, ihracatın düşmesi, dış borçların ödenmesi gibi sebepler önemli rol oynamıştır.</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3316607"/>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46"/>
        <p:cNvGrpSpPr/>
        <p:nvPr/>
      </p:nvGrpSpPr>
      <p:grpSpPr>
        <a:xfrm>
          <a:off x="0" y="0"/>
          <a:ext cx="0" cy="0"/>
          <a:chOff x="0" y="0"/>
          <a:chExt cx="0" cy="0"/>
        </a:xfrm>
      </p:grpSpPr>
      <p:sp>
        <p:nvSpPr>
          <p:cNvPr id="147" name="Google Shape;147;p16"/>
          <p:cNvSpPr txBox="1">
            <a:spLocks noGrp="1"/>
          </p:cNvSpPr>
          <p:nvPr>
            <p:ph type="body" idx="1"/>
          </p:nvPr>
        </p:nvSpPr>
        <p:spPr>
          <a:xfrm>
            <a:off x="355023" y="388931"/>
            <a:ext cx="7505700" cy="3918300"/>
          </a:xfrm>
          <a:prstGeom prst="rect">
            <a:avLst/>
          </a:prstGeom>
        </p:spPr>
        <p:txBody>
          <a:bodyPr spcFirstLastPara="1" wrap="square" lIns="91425" tIns="91425" rIns="91425" bIns="91425" anchor="t" anchorCtr="0">
            <a:noAutofit/>
          </a:bodyPr>
          <a:lstStyle/>
          <a:p>
            <a:pPr marL="342900" indent="-342900" algn="just"/>
            <a:r>
              <a:rPr lang="tr" dirty="0">
                <a:latin typeface="Times New Roman" panose="02020603050405020304" pitchFamily="18" charset="0"/>
                <a:cs typeface="Times New Roman" panose="02020603050405020304" pitchFamily="18" charset="0"/>
              </a:rPr>
              <a:t>İsmet Paşa’nın cumhurbaşkanlığının ilk yılları aynı zamanda savaş yılları olduğu için tüm ekonomik ve siyasi girişimler, Türkiye’yi bu savaşın olumsuz etkilerinden uzak tutmak adına gerçekleştirilmiştir. Ne zaman sonuçlanacağı bilinmeyen savaş nedeniyle çok sayıda gencin askere alınması ve temel ürünlerle ilgili olarak devlet stoklarının geniş tutulması nedeniyle iç piyasada büyük darlık yaşanmış ve ürünlerin fiyatları olağanüstü artmıştır. Aynı dönemde hükümet stokçu, karaborsacı ve fırsatçılarla yoğun bir şekilde mücadele etmişse de, bu mücadelede toplumun geniş katmanlarını tatmin edebilecek bir başarı elde edilememiştir.</a:t>
            </a:r>
            <a:endParaRPr dirty="0">
              <a:latin typeface="Times New Roman" panose="02020603050405020304" pitchFamily="18" charset="0"/>
              <a:cs typeface="Times New Roman" panose="02020603050405020304" pitchFamily="18" charset="0"/>
            </a:endParaRPr>
          </a:p>
          <a:p>
            <a:pPr marL="342900" indent="-342900" algn="just">
              <a:spcBef>
                <a:spcPts val="1600"/>
              </a:spcBef>
              <a:spcAft>
                <a:spcPts val="1600"/>
              </a:spcAft>
            </a:pPr>
            <a:endParaRPr dirty="0">
              <a:latin typeface="Times New Roman" panose="02020603050405020304" pitchFamily="18" charset="0"/>
              <a:cs typeface="Times New Roman" panose="02020603050405020304" pitchFamily="18" charset="0"/>
            </a:endParaRPr>
          </a:p>
        </p:txBody>
      </p:sp>
    </p:spTree>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237259" y="55890"/>
            <a:ext cx="4902777" cy="373600"/>
          </a:xfrm>
        </p:spPr>
        <p:txBody>
          <a:bodyPr>
            <a:normAutofit fontScale="90000"/>
          </a:bodyPr>
          <a:lstStyle/>
          <a:p>
            <a:pPr algn="just"/>
            <a:r>
              <a:rPr lang="tr-TR" sz="2100" b="1" dirty="0">
                <a:latin typeface="Times New Roman" panose="02020603050405020304" pitchFamily="18" charset="0"/>
                <a:cs typeface="Times New Roman" panose="02020603050405020304" pitchFamily="18" charset="0"/>
              </a:rPr>
              <a:t>Demokrat Parti Dönemindeki Yenilikler </a:t>
            </a:r>
            <a:br>
              <a:rPr lang="tr-TR" sz="2100" b="1" dirty="0">
                <a:latin typeface="Times New Roman" panose="02020603050405020304" pitchFamily="18" charset="0"/>
                <a:cs typeface="Times New Roman" panose="02020603050405020304" pitchFamily="18" charset="0"/>
              </a:rPr>
            </a:br>
            <a:endParaRPr lang="tr-TR" sz="2100" dirty="0">
              <a:latin typeface="Times New Roman" panose="02020603050405020304" pitchFamily="18" charset="0"/>
              <a:cs typeface="Times New Roman" panose="02020603050405020304" pitchFamily="18" charset="0"/>
            </a:endParaRPr>
          </a:p>
        </p:txBody>
      </p:sp>
      <p:sp>
        <p:nvSpPr>
          <p:cNvPr id="3" name="Metin Yer Tutucusu 2"/>
          <p:cNvSpPr>
            <a:spLocks noGrp="1"/>
          </p:cNvSpPr>
          <p:nvPr>
            <p:ph type="body" idx="1"/>
          </p:nvPr>
        </p:nvSpPr>
        <p:spPr>
          <a:xfrm>
            <a:off x="91786" y="429490"/>
            <a:ext cx="8470323" cy="2448000"/>
          </a:xfrm>
        </p:spPr>
        <p:txBody>
          <a:bodyPr>
            <a:noAutofit/>
          </a:bodyPr>
          <a:lstStyle/>
          <a:p>
            <a:pPr lvl="0" algn="just" fontAlgn="base"/>
            <a:r>
              <a:rPr lang="tr-TR" dirty="0">
                <a:latin typeface="Times New Roman" panose="02020603050405020304" pitchFamily="18" charset="0"/>
                <a:cs typeface="Times New Roman" panose="02020603050405020304" pitchFamily="18" charset="0"/>
              </a:rPr>
              <a:t>DP 11 KİT’le devraldığı bu sayıyı 17 daha eklemiş, Makine ve Kimya </a:t>
            </a:r>
          </a:p>
          <a:p>
            <a:pPr algn="just"/>
            <a:r>
              <a:rPr lang="tr-TR" dirty="0">
                <a:latin typeface="Times New Roman" panose="02020603050405020304" pitchFamily="18" charset="0"/>
                <a:cs typeface="Times New Roman" panose="02020603050405020304" pitchFamily="18" charset="0"/>
              </a:rPr>
              <a:t>Endüstrisi Kurumu, Denizcilik Bankası, </a:t>
            </a:r>
            <a:r>
              <a:rPr lang="tr-TR" dirty="0" err="1">
                <a:latin typeface="Times New Roman" panose="02020603050405020304" pitchFamily="18" charset="0"/>
                <a:cs typeface="Times New Roman" panose="02020603050405020304" pitchFamily="18" charset="0"/>
              </a:rPr>
              <a:t>Seka</a:t>
            </a:r>
            <a:r>
              <a:rPr lang="tr-TR" dirty="0">
                <a:latin typeface="Times New Roman" panose="02020603050405020304" pitchFamily="18" charset="0"/>
                <a:cs typeface="Times New Roman" panose="02020603050405020304" pitchFamily="18" charset="0"/>
              </a:rPr>
              <a:t>, Yem Sanayi, Ereğli demir- çelik fabrikaları, Türkiye demir çelik İşletmeleri Genel Müdürlüğü, Turizm Bankası ve Devlet Malzeme Ofisi, Et ve Balık Kurumu, Türkiye Çimento Sanayi, Azot Sanayi ve Türkiye Petrolleri Anonim Ortaklığı gibi yeni işletmelerin kurulmasını yanı sıra PTT de KİT haline getirilmiştir.</a:t>
            </a:r>
          </a:p>
          <a:p>
            <a:pPr lvl="0" algn="just" fontAlgn="base"/>
            <a:r>
              <a:rPr lang="tr-TR" dirty="0">
                <a:latin typeface="Times New Roman" panose="02020603050405020304" pitchFamily="18" charset="0"/>
                <a:cs typeface="Times New Roman" panose="02020603050405020304" pitchFamily="18" charset="0"/>
              </a:rPr>
              <a:t>Bu dönemde Türkiye'nin ilk traktör fabrikasının kurulması için çalışmalar başlatılmıştır ancak traktör fabrikası 1962 yılında Vehbi Koç tarafından açılabilmiştir. Ayrıca çok sayıda baraj inşa edilmiş ve elektrik santralleri kurularak elektrik enerjisi üretimi artırılmıştır, Adapazarı vagon fabrikası hizmete açıldı, Karayolları Genel Müdürlüğü kuruldu(1950), çok sayıda gemi ve liman inşa edildi, hava Türk Hava Yolları kuruldu, ticari araç sayısı 14100 den 68400 e, özel araç sayısı ise 8 binden 45800 e çıktı. </a:t>
            </a:r>
          </a:p>
        </p:txBody>
      </p:sp>
    </p:spTree>
    <p:extLst>
      <p:ext uri="{BB962C8B-B14F-4D97-AF65-F5344CB8AC3E}">
        <p14:creationId xmlns:p14="http://schemas.microsoft.com/office/powerpoint/2010/main" val="3521263100"/>
      </p:ext>
    </p:extLst>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292677" y="409182"/>
            <a:ext cx="7505700" cy="484436"/>
          </a:xfrm>
        </p:spPr>
        <p:txBody>
          <a:bodyPr>
            <a:normAutofit/>
          </a:bodyPr>
          <a:lstStyle/>
          <a:p>
            <a:pPr algn="just"/>
            <a:r>
              <a:rPr lang="tr-TR" sz="2100" b="1" dirty="0" smtClean="0">
                <a:latin typeface="Times New Roman" panose="02020603050405020304" pitchFamily="18" charset="0"/>
                <a:cs typeface="Times New Roman" panose="02020603050405020304" pitchFamily="18" charset="0"/>
              </a:rPr>
              <a:t>1960 Hükümet Darbesi ve  Sonrası </a:t>
            </a:r>
            <a:endParaRPr lang="tr-TR" sz="2100" b="1" dirty="0">
              <a:latin typeface="Times New Roman" panose="02020603050405020304" pitchFamily="18" charset="0"/>
              <a:cs typeface="Times New Roman" panose="02020603050405020304" pitchFamily="18" charset="0"/>
            </a:endParaRPr>
          </a:p>
        </p:txBody>
      </p:sp>
      <p:sp>
        <p:nvSpPr>
          <p:cNvPr id="3" name="Metin Yer Tutucusu 2"/>
          <p:cNvSpPr>
            <a:spLocks noGrp="1"/>
          </p:cNvSpPr>
          <p:nvPr>
            <p:ph type="body" idx="1"/>
          </p:nvPr>
        </p:nvSpPr>
        <p:spPr>
          <a:xfrm>
            <a:off x="292676" y="1055542"/>
            <a:ext cx="7867651" cy="3689639"/>
          </a:xfrm>
        </p:spPr>
        <p:txBody>
          <a:bodyPr>
            <a:noAutofit/>
          </a:bodyPr>
          <a:lstStyle/>
          <a:p>
            <a:pPr algn="just"/>
            <a:r>
              <a:rPr lang="en-GB" dirty="0">
                <a:latin typeface="Times New Roman" panose="02020603050405020304" pitchFamily="18" charset="0"/>
                <a:cs typeface="Times New Roman" panose="02020603050405020304" pitchFamily="18" charset="0"/>
              </a:rPr>
              <a:t>27 </a:t>
            </a:r>
            <a:r>
              <a:rPr lang="en-GB" dirty="0" err="1">
                <a:latin typeface="Times New Roman" panose="02020603050405020304" pitchFamily="18" charset="0"/>
                <a:cs typeface="Times New Roman" panose="02020603050405020304" pitchFamily="18" charset="0"/>
              </a:rPr>
              <a:t>Mayıs</a:t>
            </a:r>
            <a:r>
              <a:rPr lang="en-GB" dirty="0">
                <a:latin typeface="Times New Roman" panose="02020603050405020304" pitchFamily="18" charset="0"/>
                <a:cs typeface="Times New Roman" panose="02020603050405020304" pitchFamily="18" charset="0"/>
              </a:rPr>
              <a:t> 1960’da </a:t>
            </a:r>
            <a:r>
              <a:rPr lang="en-GB" dirty="0" err="1">
                <a:latin typeface="Times New Roman" panose="02020603050405020304" pitchFamily="18" charset="0"/>
                <a:cs typeface="Times New Roman" panose="02020603050405020304" pitchFamily="18" charset="0"/>
              </a:rPr>
              <a:t>ordu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iktidardaki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Demokrat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Parti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hükümetini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devirmiş</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yönetime</a:t>
            </a:r>
            <a:r>
              <a:rPr lang="en-GB" dirty="0">
                <a:latin typeface="Times New Roman" panose="02020603050405020304" pitchFamily="18" charset="0"/>
                <a:cs typeface="Times New Roman" panose="02020603050405020304" pitchFamily="18" charset="0"/>
              </a:rPr>
              <a:t> el </a:t>
            </a:r>
            <a:r>
              <a:rPr lang="en-GB" dirty="0" err="1">
                <a:latin typeface="Times New Roman" panose="02020603050405020304" pitchFamily="18" charset="0"/>
                <a:cs typeface="Times New Roman" panose="02020603050405020304" pitchFamily="18" charset="0"/>
              </a:rPr>
              <a:t>koymuştur</a:t>
            </a:r>
            <a:r>
              <a:rPr lang="en-GB" dirty="0">
                <a:latin typeface="Times New Roman" panose="02020603050405020304" pitchFamily="18" charset="0"/>
                <a:cs typeface="Times New Roman" panose="02020603050405020304" pitchFamily="18" charset="0"/>
              </a:rPr>
              <a:t>.</a:t>
            </a:r>
          </a:p>
          <a:p>
            <a:pPr algn="just"/>
            <a:r>
              <a:rPr lang="tr-TR" dirty="0" smtClean="0">
                <a:latin typeface="Times New Roman" panose="02020603050405020304" pitchFamily="18" charset="0"/>
                <a:cs typeface="Times New Roman" panose="02020603050405020304" pitchFamily="18" charset="0"/>
              </a:rPr>
              <a:t>Darbenin ardından yayınlanan bildiride </a:t>
            </a:r>
            <a:r>
              <a:rPr lang="en-GB" dirty="0" smtClean="0">
                <a:latin typeface="Times New Roman" panose="02020603050405020304" pitchFamily="18" charset="0"/>
                <a:cs typeface="Times New Roman" panose="02020603050405020304" pitchFamily="18" charset="0"/>
              </a:rPr>
              <a:t>“</a:t>
            </a:r>
            <a:r>
              <a:rPr lang="en-GB" dirty="0" err="1" smtClean="0">
                <a:latin typeface="Times New Roman" panose="02020603050405020304" pitchFamily="18" charset="0"/>
                <a:cs typeface="Times New Roman" panose="02020603050405020304" pitchFamily="18" charset="0"/>
              </a:rPr>
              <a:t>Demokrasinin</a:t>
            </a:r>
            <a:r>
              <a:rPr lang="en-GB" dirty="0" smtClean="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içine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düştüğü</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buhran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son </a:t>
            </a:r>
            <a:r>
              <a:rPr lang="en-GB" dirty="0" err="1">
                <a:latin typeface="Times New Roman" panose="02020603050405020304" pitchFamily="18" charset="0"/>
                <a:cs typeface="Times New Roman" panose="02020603050405020304" pitchFamily="18" charset="0"/>
              </a:rPr>
              <a:t>elim</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hadiseler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dolayısıyla,aynı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zamanda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kardeş</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kanı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dökülmesine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meydan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vermemek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için,ülkenin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idaresine</a:t>
            </a:r>
            <a:r>
              <a:rPr lang="en-GB" dirty="0">
                <a:latin typeface="Times New Roman" panose="02020603050405020304" pitchFamily="18" charset="0"/>
                <a:cs typeface="Times New Roman" panose="02020603050405020304" pitchFamily="18" charset="0"/>
              </a:rPr>
              <a:t> el </a:t>
            </a:r>
            <a:r>
              <a:rPr lang="en-GB" dirty="0" err="1">
                <a:latin typeface="Times New Roman" panose="02020603050405020304" pitchFamily="18" charset="0"/>
                <a:cs typeface="Times New Roman" panose="02020603050405020304" pitchFamily="18" charset="0"/>
              </a:rPr>
              <a:t>konulduğu,yurtta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sulh</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cihanda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sulh</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prensibine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bağlı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olunduğu</a:t>
            </a:r>
            <a:r>
              <a:rPr lang="en-GB" dirty="0" smtClean="0">
                <a:latin typeface="Times New Roman" panose="02020603050405020304" pitchFamily="18" charset="0"/>
                <a:cs typeface="Times New Roman" panose="02020603050405020304" pitchFamily="18" charset="0"/>
              </a:rPr>
              <a:t>...”</a:t>
            </a:r>
            <a:r>
              <a:rPr lang="tr-TR" dirty="0" smtClean="0">
                <a:latin typeface="Times New Roman" panose="02020603050405020304" pitchFamily="18" charset="0"/>
                <a:cs typeface="Times New Roman" panose="02020603050405020304" pitchFamily="18" charset="0"/>
              </a:rPr>
              <a:t> belirtilir.</a:t>
            </a:r>
          </a:p>
          <a:p>
            <a:pPr algn="just"/>
            <a:r>
              <a:rPr lang="en-GB" dirty="0" err="1">
                <a:latin typeface="Times New Roman" panose="02020603050405020304" pitchFamily="18" charset="0"/>
                <a:cs typeface="Times New Roman" panose="02020603050405020304" pitchFamily="18" charset="0"/>
              </a:rPr>
              <a:t>Cumhurbaşkanı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Meclis</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Başkanı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Bakanlar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Genelkurmay</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Başkanı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Hükümet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mensupları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tutuklanmıştır</a:t>
            </a:r>
            <a:r>
              <a:rPr lang="en-GB" dirty="0">
                <a:latin typeface="Times New Roman" panose="02020603050405020304" pitchFamily="18" charset="0"/>
                <a:cs typeface="Times New Roman" panose="02020603050405020304" pitchFamily="18" charset="0"/>
              </a:rPr>
              <a:t>.</a:t>
            </a:r>
          </a:p>
          <a:p>
            <a:pPr algn="just"/>
            <a:r>
              <a:rPr lang="en-GB" dirty="0" err="1">
                <a:latin typeface="Times New Roman" panose="02020603050405020304" pitchFamily="18" charset="0"/>
                <a:cs typeface="Times New Roman" panose="02020603050405020304" pitchFamily="18" charset="0"/>
              </a:rPr>
              <a:t>Darbeyi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yirmi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kişi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oldukları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düsünülen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Milli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Birlik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Komitesi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adlı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genç</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subaylar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gerçekleştirmiştir</a:t>
            </a:r>
            <a:r>
              <a:rPr lang="en-GB" dirty="0">
                <a:latin typeface="Times New Roman" panose="02020603050405020304" pitchFamily="18" charset="0"/>
                <a:cs typeface="Times New Roman" panose="02020603050405020304" pitchFamily="18" charset="0"/>
              </a:rPr>
              <a:t>.</a:t>
            </a:r>
          </a:p>
          <a:p>
            <a:pPr algn="just"/>
            <a:r>
              <a:rPr lang="en-GB" dirty="0" err="1">
                <a:latin typeface="Times New Roman" panose="02020603050405020304" pitchFamily="18" charset="0"/>
                <a:cs typeface="Times New Roman" panose="02020603050405020304" pitchFamily="18" charset="0"/>
              </a:rPr>
              <a:t>Başlarında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Orgeneral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Cemal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Gürsel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vardır</a:t>
            </a:r>
            <a:r>
              <a:rPr lang="en-GB" dirty="0">
                <a:latin typeface="Times New Roman" panose="02020603050405020304" pitchFamily="18" charset="0"/>
                <a:cs typeface="Times New Roman" panose="02020603050405020304" pitchFamily="18" charset="0"/>
              </a:rPr>
              <a:t>.</a:t>
            </a:r>
          </a:p>
          <a:p>
            <a:pPr algn="just"/>
            <a:endParaRPr lang="en-GB"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1194845"/>
      </p:ext>
    </p:extLst>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618260" y="141615"/>
            <a:ext cx="5193722" cy="477509"/>
          </a:xfrm>
        </p:spPr>
        <p:txBody>
          <a:bodyPr>
            <a:normAutofit/>
          </a:bodyPr>
          <a:lstStyle/>
          <a:p>
            <a:pPr algn="just"/>
            <a:r>
              <a:rPr lang="en-GB" sz="2100" b="1" dirty="0" err="1">
                <a:latin typeface="Times New Roman" panose="02020603050405020304" pitchFamily="18" charset="0"/>
                <a:cs typeface="Times New Roman" panose="02020603050405020304" pitchFamily="18" charset="0"/>
              </a:rPr>
              <a:t>Milli</a:t>
            </a:r>
            <a:r>
              <a:rPr lang="en-GB" sz="2100" b="1" dirty="0">
                <a:latin typeface="Times New Roman" panose="02020603050405020304" pitchFamily="18" charset="0"/>
                <a:cs typeface="Times New Roman" panose="02020603050405020304" pitchFamily="18" charset="0"/>
              </a:rPr>
              <a:t> </a:t>
            </a:r>
            <a:r>
              <a:rPr lang="en-GB" sz="2100" b="1" dirty="0" err="1">
                <a:latin typeface="Times New Roman" panose="02020603050405020304" pitchFamily="18" charset="0"/>
                <a:cs typeface="Times New Roman" panose="02020603050405020304" pitchFamily="18" charset="0"/>
              </a:rPr>
              <a:t>Birlik</a:t>
            </a:r>
            <a:r>
              <a:rPr lang="en-GB" sz="2100" b="1" dirty="0">
                <a:latin typeface="Times New Roman" panose="02020603050405020304" pitchFamily="18" charset="0"/>
                <a:cs typeface="Times New Roman" panose="02020603050405020304" pitchFamily="18" charset="0"/>
              </a:rPr>
              <a:t> </a:t>
            </a:r>
            <a:r>
              <a:rPr lang="en-GB" sz="2100" b="1" dirty="0" err="1" smtClean="0">
                <a:latin typeface="Times New Roman" panose="02020603050405020304" pitchFamily="18" charset="0"/>
                <a:cs typeface="Times New Roman" panose="02020603050405020304" pitchFamily="18" charset="0"/>
              </a:rPr>
              <a:t>Komitesi</a:t>
            </a:r>
            <a:r>
              <a:rPr lang="tr-TR" sz="2100" b="1" dirty="0" smtClean="0">
                <a:latin typeface="Times New Roman" panose="02020603050405020304" pitchFamily="18" charset="0"/>
                <a:cs typeface="Times New Roman" panose="02020603050405020304" pitchFamily="18" charset="0"/>
              </a:rPr>
              <a:t> Dönemi (1960-1965)</a:t>
            </a:r>
            <a:endParaRPr lang="tr-TR" sz="2100" b="1" dirty="0">
              <a:latin typeface="Times New Roman" panose="02020603050405020304" pitchFamily="18" charset="0"/>
              <a:cs typeface="Times New Roman" panose="02020603050405020304" pitchFamily="18" charset="0"/>
            </a:endParaRPr>
          </a:p>
        </p:txBody>
      </p:sp>
      <p:sp>
        <p:nvSpPr>
          <p:cNvPr id="3" name="Metin Yer Tutucusu 2"/>
          <p:cNvSpPr>
            <a:spLocks noGrp="1"/>
          </p:cNvSpPr>
          <p:nvPr>
            <p:ph type="body" idx="1"/>
          </p:nvPr>
        </p:nvSpPr>
        <p:spPr>
          <a:xfrm>
            <a:off x="548986" y="619124"/>
            <a:ext cx="8255577" cy="4084493"/>
          </a:xfrm>
        </p:spPr>
        <p:txBody>
          <a:bodyPr>
            <a:noAutofit/>
          </a:bodyPr>
          <a:lstStyle/>
          <a:p>
            <a:pPr algn="just"/>
            <a:r>
              <a:rPr lang="en-GB" dirty="0" err="1">
                <a:latin typeface="Times New Roman" panose="02020603050405020304" pitchFamily="18" charset="0"/>
                <a:cs typeface="Times New Roman" panose="02020603050405020304" pitchFamily="18" charset="0"/>
              </a:rPr>
              <a:t>Milli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Birlik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Komitesi</a:t>
            </a:r>
            <a:r>
              <a:rPr lang="en-GB" dirty="0">
                <a:latin typeface="Times New Roman" panose="02020603050405020304" pitchFamily="18" charset="0"/>
                <a:cs typeface="Times New Roman" panose="02020603050405020304" pitchFamily="18" charset="0"/>
              </a:rPr>
              <a:t> ilk </a:t>
            </a:r>
            <a:r>
              <a:rPr lang="en-GB" dirty="0" err="1">
                <a:latin typeface="Times New Roman" panose="02020603050405020304" pitchFamily="18" charset="0"/>
                <a:cs typeface="Times New Roman" panose="02020603050405020304" pitchFamily="18" charset="0"/>
              </a:rPr>
              <a:t>gün</a:t>
            </a:r>
            <a:r>
              <a:rPr lang="en-GB" dirty="0">
                <a:latin typeface="Times New Roman" panose="02020603050405020304" pitchFamily="18" charset="0"/>
                <a:cs typeface="Times New Roman" panose="02020603050405020304" pitchFamily="18" charset="0"/>
              </a:rPr>
              <a:t> 18 </a:t>
            </a:r>
            <a:r>
              <a:rPr lang="en-GB" dirty="0" err="1">
                <a:latin typeface="Times New Roman" panose="02020603050405020304" pitchFamily="18" charset="0"/>
                <a:cs typeface="Times New Roman" panose="02020603050405020304" pitchFamily="18" charset="0"/>
              </a:rPr>
              <a:t>adet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tebliğ</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yayınlamıştır</a:t>
            </a:r>
            <a:r>
              <a:rPr lang="en-GB" dirty="0">
                <a:latin typeface="Times New Roman" panose="02020603050405020304" pitchFamily="18" charset="0"/>
                <a:cs typeface="Times New Roman" panose="02020603050405020304" pitchFamily="18" charset="0"/>
              </a:rPr>
              <a:t>.</a:t>
            </a:r>
          </a:p>
          <a:p>
            <a:pPr algn="just"/>
            <a:r>
              <a:rPr lang="en-GB" dirty="0" err="1">
                <a:latin typeface="Times New Roman" panose="02020603050405020304" pitchFamily="18" charset="0"/>
                <a:cs typeface="Times New Roman" panose="02020603050405020304" pitchFamily="18" charset="0"/>
              </a:rPr>
              <a:t>Tebliğlerde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halka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yönetimle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ilgili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talimatlar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verilmiştir</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Her </a:t>
            </a:r>
            <a:r>
              <a:rPr lang="en-GB" dirty="0" err="1">
                <a:latin typeface="Times New Roman" panose="02020603050405020304" pitchFamily="18" charset="0"/>
                <a:cs typeface="Times New Roman" panose="02020603050405020304" pitchFamily="18" charset="0"/>
              </a:rPr>
              <a:t>türlü</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siyasi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parti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yayını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yasaklanır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emre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karşı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gelenler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cezalandırılır</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On </a:t>
            </a:r>
            <a:r>
              <a:rPr lang="en-GB" dirty="0" err="1">
                <a:latin typeface="Times New Roman" panose="02020603050405020304" pitchFamily="18" charset="0"/>
                <a:cs typeface="Times New Roman" panose="02020603050405020304" pitchFamily="18" charset="0"/>
              </a:rPr>
              <a:t>yıllık</a:t>
            </a:r>
            <a:r>
              <a:rPr lang="en-GB" dirty="0">
                <a:latin typeface="Times New Roman" panose="02020603050405020304" pitchFamily="18" charset="0"/>
                <a:cs typeface="Times New Roman" panose="02020603050405020304" pitchFamily="18" charset="0"/>
              </a:rPr>
              <a:t> DP </a:t>
            </a:r>
            <a:r>
              <a:rPr lang="en-GB" dirty="0" err="1">
                <a:latin typeface="Times New Roman" panose="02020603050405020304" pitchFamily="18" charset="0"/>
                <a:cs typeface="Times New Roman" panose="02020603050405020304" pitchFamily="18" charset="0"/>
              </a:rPr>
              <a:t>iktidarı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silahlı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kuvvetlerin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müdahalesiyle</a:t>
            </a:r>
            <a:r>
              <a:rPr lang="en-GB" dirty="0">
                <a:latin typeface="Times New Roman" panose="02020603050405020304" pitchFamily="18" charset="0"/>
                <a:cs typeface="Times New Roman" panose="02020603050405020304" pitchFamily="18" charset="0"/>
              </a:rPr>
              <a:t> son </a:t>
            </a:r>
            <a:r>
              <a:rPr lang="en-GB" dirty="0" err="1">
                <a:latin typeface="Times New Roman" panose="02020603050405020304" pitchFamily="18" charset="0"/>
                <a:cs typeface="Times New Roman" panose="02020603050405020304" pitchFamily="18" charset="0"/>
              </a:rPr>
              <a:t>bulur</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27 </a:t>
            </a:r>
            <a:r>
              <a:rPr lang="en-GB" dirty="0" err="1">
                <a:latin typeface="Times New Roman" panose="02020603050405020304" pitchFamily="18" charset="0"/>
                <a:cs typeface="Times New Roman" panose="02020603050405020304" pitchFamily="18" charset="0"/>
              </a:rPr>
              <a:t>Mayıs</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darbesi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Cumhuriyet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döneminde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gerçekleşen</a:t>
            </a:r>
            <a:r>
              <a:rPr lang="en-GB" dirty="0">
                <a:latin typeface="Times New Roman" panose="02020603050405020304" pitchFamily="18" charset="0"/>
                <a:cs typeface="Times New Roman" panose="02020603050405020304" pitchFamily="18" charset="0"/>
              </a:rPr>
              <a:t> ilk </a:t>
            </a:r>
            <a:r>
              <a:rPr lang="en-GB" dirty="0" err="1">
                <a:latin typeface="Times New Roman" panose="02020603050405020304" pitchFamily="18" charset="0"/>
                <a:cs typeface="Times New Roman" panose="02020603050405020304" pitchFamily="18" charset="0"/>
              </a:rPr>
              <a:t>darbedir</a:t>
            </a:r>
            <a:r>
              <a:rPr lang="en-GB" dirty="0" smtClean="0">
                <a:latin typeface="Times New Roman" panose="02020603050405020304" pitchFamily="18" charset="0"/>
                <a:cs typeface="Times New Roman" panose="02020603050405020304" pitchFamily="18" charset="0"/>
              </a:rPr>
              <a:t>.</a:t>
            </a:r>
            <a:endParaRPr lang="tr-TR" dirty="0" smtClean="0">
              <a:latin typeface="Times New Roman" panose="02020603050405020304" pitchFamily="18" charset="0"/>
              <a:cs typeface="Times New Roman" panose="02020603050405020304" pitchFamily="18" charset="0"/>
            </a:endParaRPr>
          </a:p>
          <a:p>
            <a:pPr algn="just"/>
            <a:r>
              <a:rPr lang="en-GB" dirty="0">
                <a:latin typeface="Times New Roman" panose="02020603050405020304" pitchFamily="18" charset="0"/>
                <a:cs typeface="Times New Roman" panose="02020603050405020304" pitchFamily="18" charset="0"/>
              </a:rPr>
              <a:t>28 </a:t>
            </a:r>
            <a:r>
              <a:rPr lang="en-GB" dirty="0" err="1">
                <a:latin typeface="Times New Roman" panose="02020603050405020304" pitchFamily="18" charset="0"/>
                <a:cs typeface="Times New Roman" panose="02020603050405020304" pitchFamily="18" charset="0"/>
              </a:rPr>
              <a:t>Mayıs</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günü</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komite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Orgeneral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Cemal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Gürsel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başkanlığında</a:t>
            </a:r>
            <a:r>
              <a:rPr lang="en-GB" dirty="0">
                <a:latin typeface="Times New Roman" panose="02020603050405020304" pitchFamily="18" charset="0"/>
                <a:cs typeface="Times New Roman" panose="02020603050405020304" pitchFamily="18" charset="0"/>
              </a:rPr>
              <a:t> ilk </a:t>
            </a:r>
            <a:r>
              <a:rPr lang="en-GB" dirty="0" err="1">
                <a:latin typeface="Times New Roman" panose="02020603050405020304" pitchFamily="18" charset="0"/>
                <a:cs typeface="Times New Roman" panose="02020603050405020304" pitchFamily="18" charset="0"/>
              </a:rPr>
              <a:t>toplantısını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yapar</a:t>
            </a:r>
            <a:r>
              <a:rPr lang="en-GB" dirty="0">
                <a:latin typeface="Times New Roman" panose="02020603050405020304" pitchFamily="18" charset="0"/>
                <a:cs typeface="Times New Roman" panose="02020603050405020304" pitchFamily="18" charset="0"/>
              </a:rPr>
              <a:t>.</a:t>
            </a:r>
          </a:p>
          <a:p>
            <a:pPr algn="just"/>
            <a:r>
              <a:rPr lang="en-GB" dirty="0" err="1">
                <a:latin typeface="Times New Roman" panose="02020603050405020304" pitchFamily="18" charset="0"/>
                <a:cs typeface="Times New Roman" panose="02020603050405020304" pitchFamily="18" charset="0"/>
              </a:rPr>
              <a:t>Toplantıda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alınan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kararlara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göre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hiçbir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siyasi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parti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desteklenmeyecek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dökülmeyecek,yapılacak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seçimle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milli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iradeye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dayalı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iktidara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görev</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devredilecektir</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28 </a:t>
            </a:r>
            <a:r>
              <a:rPr lang="en-GB" dirty="0" err="1">
                <a:latin typeface="Times New Roman" panose="02020603050405020304" pitchFamily="18" charset="0"/>
                <a:cs typeface="Times New Roman" panose="02020603050405020304" pitchFamily="18" charset="0"/>
              </a:rPr>
              <a:t>Mayıs’ta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hükümet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kurularak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geçici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anayasa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yapılması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kararlaştırılır</a:t>
            </a:r>
            <a:r>
              <a:rPr lang="en-GB" dirty="0">
                <a:latin typeface="Times New Roman" panose="02020603050405020304" pitchFamily="18" charset="0"/>
                <a:cs typeface="Times New Roman" panose="02020603050405020304" pitchFamily="18" charset="0"/>
              </a:rPr>
              <a:t>.</a:t>
            </a:r>
          </a:p>
          <a:p>
            <a:pPr algn="just"/>
            <a:r>
              <a:rPr lang="en-GB" dirty="0" err="1">
                <a:latin typeface="Times New Roman" panose="02020603050405020304" pitchFamily="18" charset="0"/>
                <a:cs typeface="Times New Roman" panose="02020603050405020304" pitchFamily="18" charset="0"/>
              </a:rPr>
              <a:t>Orgeneral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Cemal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Gürsele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geçici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hükümet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için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cok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geniş</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yetkiler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verilir</a:t>
            </a:r>
            <a:r>
              <a:rPr lang="en-GB" dirty="0">
                <a:latin typeface="Times New Roman" panose="02020603050405020304" pitchFamily="18" charset="0"/>
                <a:cs typeface="Times New Roman" panose="02020603050405020304" pitchFamily="18" charset="0"/>
              </a:rPr>
              <a:t>.</a:t>
            </a:r>
          </a:p>
          <a:p>
            <a:pPr algn="just"/>
            <a:endParaRPr lang="en-GB"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2075022"/>
      </p:ext>
    </p:extLst>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119495" y="193962"/>
            <a:ext cx="8747414" cy="4031673"/>
          </a:xfrm>
        </p:spPr>
        <p:txBody>
          <a:bodyPr>
            <a:noAutofit/>
          </a:bodyPr>
          <a:lstStyle/>
          <a:p>
            <a:pPr algn="just">
              <a:lnSpc>
                <a:spcPct val="100000"/>
              </a:lnSpc>
            </a:pPr>
            <a:r>
              <a:rPr lang="en-GB" dirty="0">
                <a:latin typeface="Times New Roman" panose="02020603050405020304" pitchFamily="18" charset="0"/>
                <a:cs typeface="Times New Roman" panose="02020603050405020304" pitchFamily="18" charset="0"/>
              </a:rPr>
              <a:t>28 </a:t>
            </a:r>
            <a:r>
              <a:rPr lang="en-GB" dirty="0" err="1">
                <a:latin typeface="Times New Roman" panose="02020603050405020304" pitchFamily="18" charset="0"/>
                <a:cs typeface="Times New Roman" panose="02020603050405020304" pitchFamily="18" charset="0"/>
              </a:rPr>
              <a:t>Mayıs’ta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Prof.</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Sıddık</a:t>
            </a:r>
            <a:r>
              <a:rPr lang="en-GB" dirty="0">
                <a:latin typeface="Times New Roman" panose="02020603050405020304" pitchFamily="18" charset="0"/>
                <a:cs typeface="Times New Roman" panose="02020603050405020304" pitchFamily="18" charset="0"/>
              </a:rPr>
              <a:t> Sami </a:t>
            </a:r>
            <a:r>
              <a:rPr lang="en-GB" dirty="0" err="1">
                <a:latin typeface="Times New Roman" panose="02020603050405020304" pitchFamily="18" charset="0"/>
                <a:cs typeface="Times New Roman" panose="02020603050405020304" pitchFamily="18" charset="0"/>
              </a:rPr>
              <a:t>Onar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başkanlığında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ilim</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heyeti</a:t>
            </a:r>
            <a:r>
              <a:rPr lang="en-GB" dirty="0">
                <a:latin typeface="Times New Roman" panose="02020603050405020304" pitchFamily="18" charset="0"/>
                <a:cs typeface="Times New Roman" panose="02020603050405020304" pitchFamily="18" charset="0"/>
              </a:rPr>
              <a:t> ilk </a:t>
            </a:r>
            <a:r>
              <a:rPr lang="en-GB" dirty="0" err="1">
                <a:latin typeface="Times New Roman" panose="02020603050405020304" pitchFamily="18" charset="0"/>
                <a:cs typeface="Times New Roman" panose="02020603050405020304" pitchFamily="18" charset="0"/>
              </a:rPr>
              <a:t>anayasa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komisyonu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raporunu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MBK’ya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sunar</a:t>
            </a:r>
            <a:r>
              <a:rPr lang="en-GB" dirty="0">
                <a:latin typeface="Times New Roman" panose="02020603050405020304" pitchFamily="18" charset="0"/>
                <a:cs typeface="Times New Roman" panose="02020603050405020304" pitchFamily="18" charset="0"/>
              </a:rPr>
              <a:t>.</a:t>
            </a:r>
          </a:p>
          <a:p>
            <a:pPr algn="just">
              <a:lnSpc>
                <a:spcPct val="100000"/>
              </a:lnSpc>
            </a:pPr>
            <a:r>
              <a:rPr lang="en-GB" dirty="0">
                <a:latin typeface="Times New Roman" panose="02020603050405020304" pitchFamily="18" charset="0"/>
                <a:cs typeface="Times New Roman" panose="02020603050405020304" pitchFamily="18" charset="0"/>
              </a:rPr>
              <a:t>12 </a:t>
            </a:r>
            <a:r>
              <a:rPr lang="en-GB" dirty="0" err="1">
                <a:latin typeface="Times New Roman" panose="02020603050405020304" pitchFamily="18" charset="0"/>
                <a:cs typeface="Times New Roman" panose="02020603050405020304" pitchFamily="18" charset="0"/>
              </a:rPr>
              <a:t>Haziran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Anayasa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Komisyonu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tarafından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hazırlanan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geçici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yasa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açıklanır</a:t>
            </a:r>
            <a:r>
              <a:rPr lang="en-GB" dirty="0">
                <a:latin typeface="Times New Roman" panose="02020603050405020304" pitchFamily="18" charset="0"/>
                <a:cs typeface="Times New Roman" panose="02020603050405020304" pitchFamily="18" charset="0"/>
              </a:rPr>
              <a:t>.</a:t>
            </a:r>
          </a:p>
          <a:p>
            <a:pPr algn="just">
              <a:lnSpc>
                <a:spcPct val="100000"/>
              </a:lnSpc>
            </a:pPr>
            <a:r>
              <a:rPr lang="en-GB" dirty="0" err="1">
                <a:latin typeface="Times New Roman" panose="02020603050405020304" pitchFamily="18" charset="0"/>
                <a:cs typeface="Times New Roman" panose="02020603050405020304" pitchFamily="18" charset="0"/>
              </a:rPr>
              <a:t>İktidarın</a:t>
            </a:r>
            <a:r>
              <a:rPr lang="en-GB" dirty="0">
                <a:latin typeface="Times New Roman" panose="02020603050405020304" pitchFamily="18" charset="0"/>
                <a:cs typeface="Times New Roman" panose="02020603050405020304" pitchFamily="18" charset="0"/>
              </a:rPr>
              <a:t> 1 </a:t>
            </a:r>
            <a:r>
              <a:rPr lang="en-GB" dirty="0" err="1">
                <a:latin typeface="Times New Roman" panose="02020603050405020304" pitchFamily="18" charset="0"/>
                <a:cs typeface="Times New Roman" panose="02020603050405020304" pitchFamily="18" charset="0"/>
              </a:rPr>
              <a:t>numaralı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kanunu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kanun</a:t>
            </a:r>
            <a:r>
              <a:rPr lang="en-GB" dirty="0">
                <a:latin typeface="Times New Roman" panose="02020603050405020304" pitchFamily="18" charset="0"/>
                <a:cs typeface="Times New Roman" panose="02020603050405020304" pitchFamily="18" charset="0"/>
              </a:rPr>
              <a:t> 27 </a:t>
            </a:r>
            <a:r>
              <a:rPr lang="en-GB" dirty="0" err="1">
                <a:latin typeface="Times New Roman" panose="02020603050405020304" pitchFamily="18" charset="0"/>
                <a:cs typeface="Times New Roman" panose="02020603050405020304" pitchFamily="18" charset="0"/>
              </a:rPr>
              <a:t>maddeden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oluşur</a:t>
            </a:r>
            <a:r>
              <a:rPr lang="en-GB" dirty="0">
                <a:latin typeface="Times New Roman" panose="02020603050405020304" pitchFamily="18" charset="0"/>
                <a:cs typeface="Times New Roman" panose="02020603050405020304" pitchFamily="18" charset="0"/>
              </a:rPr>
              <a:t>.</a:t>
            </a:r>
          </a:p>
          <a:p>
            <a:pPr algn="just">
              <a:lnSpc>
                <a:spcPct val="100000"/>
              </a:lnSpc>
            </a:pPr>
            <a:r>
              <a:rPr lang="en-GB" dirty="0" err="1">
                <a:latin typeface="Times New Roman" panose="02020603050405020304" pitchFamily="18" charset="0"/>
                <a:cs typeface="Times New Roman" panose="02020603050405020304" pitchFamily="18" charset="0"/>
              </a:rPr>
              <a:t>TBMM’nin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yerini</a:t>
            </a:r>
            <a:r>
              <a:rPr lang="en-GB" dirty="0">
                <a:latin typeface="Times New Roman" panose="02020603050405020304" pitchFamily="18" charset="0"/>
                <a:cs typeface="Times New Roman" panose="02020603050405020304" pitchFamily="18" charset="0"/>
              </a:rPr>
              <a:t> MBK </a:t>
            </a:r>
            <a:r>
              <a:rPr lang="en-GB" dirty="0" err="1">
                <a:latin typeface="Times New Roman" panose="02020603050405020304" pitchFamily="18" charset="0"/>
                <a:cs typeface="Times New Roman" panose="02020603050405020304" pitchFamily="18" charset="0"/>
              </a:rPr>
              <a:t>alır</a:t>
            </a:r>
            <a:r>
              <a:rPr lang="en-GB" dirty="0" smtClean="0">
                <a:latin typeface="Times New Roman" panose="02020603050405020304" pitchFamily="18" charset="0"/>
                <a:cs typeface="Times New Roman" panose="02020603050405020304" pitchFamily="18" charset="0"/>
              </a:rPr>
              <a:t>.</a:t>
            </a:r>
            <a:endParaRPr lang="tr-TR" dirty="0" smtClean="0">
              <a:latin typeface="Times New Roman" panose="02020603050405020304" pitchFamily="18" charset="0"/>
              <a:cs typeface="Times New Roman" panose="02020603050405020304" pitchFamily="18" charset="0"/>
            </a:endParaRPr>
          </a:p>
          <a:p>
            <a:pPr algn="just">
              <a:lnSpc>
                <a:spcPct val="100000"/>
              </a:lnSpc>
            </a:pPr>
            <a:r>
              <a:rPr lang="en-GB" dirty="0" err="1">
                <a:latin typeface="Times New Roman" panose="02020603050405020304" pitchFamily="18" charset="0"/>
                <a:cs typeface="Times New Roman" panose="02020603050405020304" pitchFamily="18" charset="0"/>
              </a:rPr>
              <a:t>Geçici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anayasa</a:t>
            </a:r>
            <a:r>
              <a:rPr lang="en-GB" dirty="0">
                <a:latin typeface="Times New Roman" panose="02020603050405020304" pitchFamily="18" charset="0"/>
                <a:cs typeface="Times New Roman" panose="02020603050405020304" pitchFamily="18" charset="0"/>
              </a:rPr>
              <a:t> MBK </a:t>
            </a:r>
            <a:r>
              <a:rPr lang="en-GB" dirty="0" err="1">
                <a:latin typeface="Times New Roman" panose="02020603050405020304" pitchFamily="18" charset="0"/>
                <a:cs typeface="Times New Roman" panose="02020603050405020304" pitchFamily="18" charset="0"/>
              </a:rPr>
              <a:t>üyelerince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imzalandıktan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iki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gün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sonra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yürürlüğe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girer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bundan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sonra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meclis</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açılır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MBK </a:t>
            </a:r>
            <a:r>
              <a:rPr lang="en-GB" dirty="0" err="1">
                <a:latin typeface="Times New Roman" panose="02020603050405020304" pitchFamily="18" charset="0"/>
                <a:cs typeface="Times New Roman" panose="02020603050405020304" pitchFamily="18" charset="0"/>
              </a:rPr>
              <a:t>yasama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görevini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üstlenir</a:t>
            </a:r>
            <a:r>
              <a:rPr lang="en-GB" dirty="0">
                <a:latin typeface="Times New Roman" panose="02020603050405020304" pitchFamily="18" charset="0"/>
                <a:cs typeface="Times New Roman" panose="02020603050405020304" pitchFamily="18" charset="0"/>
              </a:rPr>
              <a:t>.</a:t>
            </a:r>
          </a:p>
          <a:p>
            <a:pPr algn="just">
              <a:lnSpc>
                <a:spcPct val="100000"/>
              </a:lnSpc>
            </a:pPr>
            <a:r>
              <a:rPr lang="en-GB" dirty="0" err="1">
                <a:latin typeface="Times New Roman" panose="02020603050405020304" pitchFamily="18" charset="0"/>
                <a:cs typeface="Times New Roman" panose="02020603050405020304" pitchFamily="18" charset="0"/>
              </a:rPr>
              <a:t>Hükûmet</a:t>
            </a:r>
            <a:r>
              <a:rPr lang="en-GB" dirty="0">
                <a:latin typeface="Times New Roman" panose="02020603050405020304" pitchFamily="18" charset="0"/>
                <a:cs typeface="Times New Roman" panose="02020603050405020304" pitchFamily="18" charset="0"/>
              </a:rPr>
              <a:t> ilk </a:t>
            </a:r>
            <a:r>
              <a:rPr lang="en-GB" dirty="0" err="1">
                <a:latin typeface="Times New Roman" panose="02020603050405020304" pitchFamily="18" charset="0"/>
                <a:cs typeface="Times New Roman" panose="02020603050405020304" pitchFamily="18" charset="0"/>
              </a:rPr>
              <a:t>toplantısını</a:t>
            </a:r>
            <a:r>
              <a:rPr lang="en-GB" dirty="0">
                <a:latin typeface="Times New Roman" panose="02020603050405020304" pitchFamily="18" charset="0"/>
                <a:cs typeface="Times New Roman" panose="02020603050405020304" pitchFamily="18" charset="0"/>
              </a:rPr>
              <a:t> 30 </a:t>
            </a:r>
            <a:r>
              <a:rPr lang="en-GB" dirty="0" err="1">
                <a:latin typeface="Times New Roman" panose="02020603050405020304" pitchFamily="18" charset="0"/>
                <a:cs typeface="Times New Roman" panose="02020603050405020304" pitchFamily="18" charset="0"/>
              </a:rPr>
              <a:t>Mayıs’ta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yapar</a:t>
            </a:r>
            <a:r>
              <a:rPr lang="en-GB" dirty="0">
                <a:latin typeface="Times New Roman" panose="02020603050405020304" pitchFamily="18" charset="0"/>
                <a:cs typeface="Times New Roman" panose="02020603050405020304" pitchFamily="18" charset="0"/>
              </a:rPr>
              <a:t>.</a:t>
            </a:r>
          </a:p>
          <a:p>
            <a:pPr algn="just">
              <a:lnSpc>
                <a:spcPct val="100000"/>
              </a:lnSpc>
            </a:pPr>
            <a:r>
              <a:rPr lang="en-GB" dirty="0">
                <a:latin typeface="Times New Roman" panose="02020603050405020304" pitchFamily="18" charset="0"/>
                <a:cs typeface="Times New Roman" panose="02020603050405020304" pitchFamily="18" charset="0"/>
              </a:rPr>
              <a:t>MBK </a:t>
            </a:r>
            <a:r>
              <a:rPr lang="en-GB" dirty="0" err="1">
                <a:latin typeface="Times New Roman" panose="02020603050405020304" pitchFamily="18" charset="0"/>
                <a:cs typeface="Times New Roman" panose="02020603050405020304" pitchFamily="18" charset="0"/>
              </a:rPr>
              <a:t>içinde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yavaş</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yavaş</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anlaşmazlıklar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bölünmeler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başlar</a:t>
            </a:r>
            <a:r>
              <a:rPr lang="en-GB" dirty="0">
                <a:latin typeface="Times New Roman" panose="02020603050405020304" pitchFamily="18" charset="0"/>
                <a:cs typeface="Times New Roman" panose="02020603050405020304" pitchFamily="18" charset="0"/>
              </a:rPr>
              <a:t>.</a:t>
            </a:r>
          </a:p>
          <a:p>
            <a:pPr algn="just">
              <a:lnSpc>
                <a:spcPct val="100000"/>
              </a:lnSpc>
            </a:pPr>
            <a:r>
              <a:rPr lang="en-GB" dirty="0">
                <a:latin typeface="Times New Roman" panose="02020603050405020304" pitchFamily="18" charset="0"/>
                <a:cs typeface="Times New Roman" panose="02020603050405020304" pitchFamily="18" charset="0"/>
              </a:rPr>
              <a:t>Bu da </a:t>
            </a:r>
            <a:r>
              <a:rPr lang="en-GB" dirty="0" err="1">
                <a:latin typeface="Times New Roman" panose="02020603050405020304" pitchFamily="18" charset="0"/>
                <a:cs typeface="Times New Roman" panose="02020603050405020304" pitchFamily="18" charset="0"/>
              </a:rPr>
              <a:t>çok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geçmeden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Ağustos</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ayında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kabinede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değişiklik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yapılmasına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yol</a:t>
            </a:r>
            <a:r>
              <a:rPr lang="en-GB" dirty="0">
                <a:latin typeface="Times New Roman" panose="02020603050405020304" pitchFamily="18" charset="0"/>
                <a:cs typeface="Times New Roman" panose="02020603050405020304" pitchFamily="18" charset="0"/>
              </a:rPr>
              <a:t> </a:t>
            </a:r>
            <a:r>
              <a:rPr lang="en-GB" dirty="0" smtClean="0">
                <a:latin typeface="Times New Roman" panose="02020603050405020304" pitchFamily="18" charset="0"/>
                <a:cs typeface="Times New Roman" panose="02020603050405020304" pitchFamily="18" charset="0"/>
              </a:rPr>
              <a:t>a</a:t>
            </a:r>
            <a:r>
              <a:rPr lang="tr-TR" dirty="0" smtClean="0">
                <a:latin typeface="Times New Roman" panose="02020603050405020304" pitchFamily="18" charset="0"/>
                <a:cs typeface="Times New Roman" panose="02020603050405020304" pitchFamily="18" charset="0"/>
              </a:rPr>
              <a:t>ç</a:t>
            </a:r>
            <a:r>
              <a:rPr lang="en-GB" dirty="0" err="1" smtClean="0">
                <a:latin typeface="Times New Roman" panose="02020603050405020304" pitchFamily="18" charset="0"/>
                <a:cs typeface="Times New Roman" panose="02020603050405020304" pitchFamily="18" charset="0"/>
              </a:rPr>
              <a:t>mıştır</a:t>
            </a:r>
            <a:r>
              <a:rPr lang="en-GB" dirty="0" smtClean="0">
                <a:latin typeface="Times New Roman" panose="02020603050405020304" pitchFamily="18" charset="0"/>
                <a:cs typeface="Times New Roman" panose="02020603050405020304" pitchFamily="18" charset="0"/>
              </a:rPr>
              <a:t>.</a:t>
            </a:r>
            <a:endParaRPr lang="tr-TR" dirty="0" smtClean="0">
              <a:latin typeface="Times New Roman" panose="02020603050405020304" pitchFamily="18" charset="0"/>
              <a:cs typeface="Times New Roman" panose="02020603050405020304" pitchFamily="18" charset="0"/>
            </a:endParaRPr>
          </a:p>
          <a:p>
            <a:pPr algn="just">
              <a:lnSpc>
                <a:spcPct val="100000"/>
              </a:lnSpc>
            </a:pPr>
            <a:endParaRPr lang="en-GB" dirty="0">
              <a:latin typeface="Times New Roman" panose="02020603050405020304" pitchFamily="18" charset="0"/>
              <a:cs typeface="Times New Roman" panose="02020603050405020304" pitchFamily="18" charset="0"/>
            </a:endParaRPr>
          </a:p>
          <a:p>
            <a:pPr algn="just">
              <a:lnSpc>
                <a:spcPct val="100000"/>
              </a:lnSpc>
            </a:pPr>
            <a:endParaRPr lang="en-GB" dirty="0">
              <a:latin typeface="Times New Roman" panose="02020603050405020304" pitchFamily="18" charset="0"/>
              <a:cs typeface="Times New Roman" panose="02020603050405020304" pitchFamily="18" charset="0"/>
            </a:endParaRPr>
          </a:p>
          <a:p>
            <a:pPr algn="just">
              <a:lnSpc>
                <a:spcPct val="100000"/>
              </a:lnSpc>
            </a:pP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4268277"/>
      </p:ext>
    </p:extLst>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64967" y="272760"/>
            <a:ext cx="8345633" cy="4493204"/>
          </a:xfrm>
        </p:spPr>
        <p:txBody>
          <a:bodyPr>
            <a:noAutofit/>
          </a:bodyPr>
          <a:lstStyle/>
          <a:p>
            <a:pPr algn="just">
              <a:lnSpc>
                <a:spcPct val="100000"/>
              </a:lnSpc>
            </a:pPr>
            <a:r>
              <a:rPr lang="en-GB" dirty="0">
                <a:latin typeface="Times New Roman" panose="02020603050405020304" pitchFamily="18" charset="0"/>
                <a:cs typeface="Times New Roman" panose="02020603050405020304" pitchFamily="18" charset="0"/>
              </a:rPr>
              <a:t>MBK </a:t>
            </a:r>
            <a:r>
              <a:rPr lang="en-GB" dirty="0" err="1">
                <a:latin typeface="Times New Roman" panose="02020603050405020304" pitchFamily="18" charset="0"/>
                <a:cs typeface="Times New Roman" panose="02020603050405020304" pitchFamily="18" charset="0"/>
              </a:rPr>
              <a:t>tarafından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verilen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kararla</a:t>
            </a:r>
            <a:r>
              <a:rPr lang="en-GB" dirty="0">
                <a:latin typeface="Times New Roman" panose="02020603050405020304" pitchFamily="18" charset="0"/>
                <a:cs typeface="Times New Roman" panose="02020603050405020304" pitchFamily="18" charset="0"/>
              </a:rPr>
              <a:t> 15 </a:t>
            </a:r>
            <a:r>
              <a:rPr lang="en-GB" dirty="0" err="1">
                <a:latin typeface="Times New Roman" panose="02020603050405020304" pitchFamily="18" charset="0"/>
                <a:cs typeface="Times New Roman" panose="02020603050405020304" pitchFamily="18" charset="0"/>
              </a:rPr>
              <a:t>Ekim</a:t>
            </a:r>
            <a:r>
              <a:rPr lang="en-GB" dirty="0">
                <a:latin typeface="Times New Roman" panose="02020603050405020304" pitchFamily="18" charset="0"/>
                <a:cs typeface="Times New Roman" panose="02020603050405020304" pitchFamily="18" charset="0"/>
              </a:rPr>
              <a:t> 1961’de </a:t>
            </a:r>
            <a:r>
              <a:rPr lang="en-GB" dirty="0" err="1">
                <a:latin typeface="Times New Roman" panose="02020603050405020304" pitchFamily="18" charset="0"/>
                <a:cs typeface="Times New Roman" panose="02020603050405020304" pitchFamily="18" charset="0"/>
              </a:rPr>
              <a:t>seçime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gidilmesi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kararlaştırılır</a:t>
            </a:r>
            <a:r>
              <a:rPr lang="en-GB" dirty="0">
                <a:latin typeface="Times New Roman" panose="02020603050405020304" pitchFamily="18" charset="0"/>
                <a:cs typeface="Times New Roman" panose="02020603050405020304" pitchFamily="18" charset="0"/>
              </a:rPr>
              <a:t>.</a:t>
            </a:r>
          </a:p>
          <a:p>
            <a:pPr algn="just">
              <a:lnSpc>
                <a:spcPct val="100000"/>
              </a:lnSpc>
            </a:pPr>
            <a:r>
              <a:rPr lang="en-GB" dirty="0" err="1">
                <a:latin typeface="Times New Roman" panose="02020603050405020304" pitchFamily="18" charset="0"/>
                <a:cs typeface="Times New Roman" panose="02020603050405020304" pitchFamily="18" charset="0"/>
              </a:rPr>
              <a:t>Türk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ulusunu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bütün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olarak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ele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alıp</a:t>
            </a:r>
            <a:r>
              <a:rPr lang="en-GB" dirty="0">
                <a:latin typeface="Times New Roman" panose="02020603050405020304" pitchFamily="18" charset="0"/>
                <a:cs typeface="Times New Roman" panose="02020603050405020304" pitchFamily="18" charset="0"/>
              </a:rPr>
              <a:t> , Atatürk </a:t>
            </a:r>
            <a:r>
              <a:rPr lang="en-GB" dirty="0" err="1">
                <a:latin typeface="Times New Roman" panose="02020603050405020304" pitchFamily="18" charset="0"/>
                <a:cs typeface="Times New Roman" panose="02020603050405020304" pitchFamily="18" charset="0"/>
              </a:rPr>
              <a:t>ilke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inkılapları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temeli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üzerine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tarafsız</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idare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kurulması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amaçlanır</a:t>
            </a:r>
            <a:r>
              <a:rPr lang="en-GB" dirty="0">
                <a:latin typeface="Times New Roman" panose="02020603050405020304" pitchFamily="18" charset="0"/>
                <a:cs typeface="Times New Roman" panose="02020603050405020304" pitchFamily="18" charset="0"/>
              </a:rPr>
              <a:t>.</a:t>
            </a:r>
          </a:p>
          <a:p>
            <a:pPr algn="just">
              <a:lnSpc>
                <a:spcPct val="100000"/>
              </a:lnSpc>
            </a:pPr>
            <a:r>
              <a:rPr lang="en-GB" dirty="0">
                <a:latin typeface="Times New Roman" panose="02020603050405020304" pitchFamily="18" charset="0"/>
                <a:cs typeface="Times New Roman" panose="02020603050405020304" pitchFamily="18" charset="0"/>
              </a:rPr>
              <a:t>MBK </a:t>
            </a:r>
            <a:r>
              <a:rPr lang="en-GB" dirty="0" err="1">
                <a:latin typeface="Times New Roman" panose="02020603050405020304" pitchFamily="18" charset="0"/>
                <a:cs typeface="Times New Roman" panose="02020603050405020304" pitchFamily="18" charset="0"/>
              </a:rPr>
              <a:t>orduyu</a:t>
            </a:r>
            <a:r>
              <a:rPr lang="en-GB" dirty="0">
                <a:latin typeface="Times New Roman" panose="02020603050405020304" pitchFamily="18" charset="0"/>
                <a:cs typeface="Times New Roman" panose="02020603050405020304" pitchFamily="18" charset="0"/>
              </a:rPr>
              <a:t> , </a:t>
            </a:r>
            <a:r>
              <a:rPr lang="en-GB" dirty="0" err="1">
                <a:latin typeface="Times New Roman" panose="02020603050405020304" pitchFamily="18" charset="0"/>
                <a:cs typeface="Times New Roman" panose="02020603050405020304" pitchFamily="18" charset="0"/>
              </a:rPr>
              <a:t>üniversiteleri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daha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birçok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kurulùşları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tasfiye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eder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birçok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kişi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görevdem</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alınıp</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yerlerine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yeniler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yerleştirilir</a:t>
            </a:r>
            <a:r>
              <a:rPr lang="en-GB" dirty="0">
                <a:latin typeface="Times New Roman" panose="02020603050405020304" pitchFamily="18" charset="0"/>
                <a:cs typeface="Times New Roman" panose="02020603050405020304" pitchFamily="18" charset="0"/>
              </a:rPr>
              <a:t>.</a:t>
            </a:r>
          </a:p>
          <a:p>
            <a:pPr algn="just">
              <a:lnSpc>
                <a:spcPct val="100000"/>
              </a:lnSpc>
            </a:pPr>
            <a:r>
              <a:rPr lang="en-GB" dirty="0" err="1">
                <a:latin typeface="Times New Roman" panose="02020603050405020304" pitchFamily="18" charset="0"/>
                <a:cs typeface="Times New Roman" panose="02020603050405020304" pitchFamily="18" charset="0"/>
              </a:rPr>
              <a:t>Böylece</a:t>
            </a:r>
            <a:r>
              <a:rPr lang="en-GB" dirty="0">
                <a:latin typeface="Times New Roman" panose="02020603050405020304" pitchFamily="18" charset="0"/>
                <a:cs typeface="Times New Roman" panose="02020603050405020304" pitchFamily="18" charset="0"/>
              </a:rPr>
              <a:t> 1.MBK </a:t>
            </a:r>
            <a:r>
              <a:rPr lang="en-GB" dirty="0" err="1">
                <a:latin typeface="Times New Roman" panose="02020603050405020304" pitchFamily="18" charset="0"/>
                <a:cs typeface="Times New Roman" panose="02020603050405020304" pitchFamily="18" charset="0"/>
              </a:rPr>
              <a:t>dönemi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sona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erer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2.MBK </a:t>
            </a:r>
            <a:r>
              <a:rPr lang="en-GB" dirty="0" err="1">
                <a:latin typeface="Times New Roman" panose="02020603050405020304" pitchFamily="18" charset="0"/>
                <a:cs typeface="Times New Roman" panose="02020603050405020304" pitchFamily="18" charset="0"/>
              </a:rPr>
              <a:t>dönemi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başlar</a:t>
            </a:r>
            <a:r>
              <a:rPr lang="en-GB" dirty="0" smtClean="0">
                <a:latin typeface="Times New Roman" panose="02020603050405020304" pitchFamily="18" charset="0"/>
                <a:cs typeface="Times New Roman" panose="02020603050405020304" pitchFamily="18" charset="0"/>
              </a:rPr>
              <a:t>.</a:t>
            </a:r>
            <a:endParaRPr lang="tr-TR" dirty="0" smtClean="0">
              <a:latin typeface="Times New Roman" panose="02020603050405020304" pitchFamily="18" charset="0"/>
              <a:cs typeface="Times New Roman" panose="02020603050405020304" pitchFamily="18" charset="0"/>
            </a:endParaRPr>
          </a:p>
          <a:p>
            <a:pPr algn="just"/>
            <a:r>
              <a:rPr lang="en-GB" dirty="0" err="1">
                <a:latin typeface="Times New Roman" panose="02020603050405020304" pitchFamily="18" charset="0"/>
                <a:cs typeface="Times New Roman" panose="02020603050405020304" pitchFamily="18" charset="0"/>
              </a:rPr>
              <a:t>En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çok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CHP’nin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etkin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olduğu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meclis</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ortaya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çıkar</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6 </a:t>
            </a:r>
            <a:r>
              <a:rPr lang="en-GB" dirty="0" err="1">
                <a:latin typeface="Times New Roman" panose="02020603050405020304" pitchFamily="18" charset="0"/>
                <a:cs typeface="Times New Roman" panose="02020603050405020304" pitchFamily="18" charset="0"/>
              </a:rPr>
              <a:t>Ocak</a:t>
            </a:r>
            <a:r>
              <a:rPr lang="en-GB" dirty="0">
                <a:latin typeface="Times New Roman" panose="02020603050405020304" pitchFamily="18" charset="0"/>
                <a:cs typeface="Times New Roman" panose="02020603050405020304" pitchFamily="18" charset="0"/>
              </a:rPr>
              <a:t> 1961’de </a:t>
            </a:r>
            <a:r>
              <a:rPr lang="en-GB" dirty="0" err="1">
                <a:latin typeface="Times New Roman" panose="02020603050405020304" pitchFamily="18" charset="0"/>
                <a:cs typeface="Times New Roman" panose="02020603050405020304" pitchFamily="18" charset="0"/>
              </a:rPr>
              <a:t>göreve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başlayan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meclis</a:t>
            </a:r>
            <a:r>
              <a:rPr lang="en-GB" dirty="0">
                <a:latin typeface="Times New Roman" panose="02020603050405020304" pitchFamily="18" charset="0"/>
                <a:cs typeface="Times New Roman" panose="02020603050405020304" pitchFamily="18" charset="0"/>
              </a:rPr>
              <a:t> 4 </a:t>
            </a:r>
            <a:r>
              <a:rPr lang="en-GB" dirty="0" err="1">
                <a:latin typeface="Times New Roman" panose="02020603050405020304" pitchFamily="18" charset="0"/>
                <a:cs typeface="Times New Roman" panose="02020603050405020304" pitchFamily="18" charset="0"/>
              </a:rPr>
              <a:t>Eylül</a:t>
            </a:r>
            <a:r>
              <a:rPr lang="en-GB" dirty="0">
                <a:latin typeface="Times New Roman" panose="02020603050405020304" pitchFamily="18" charset="0"/>
                <a:cs typeface="Times New Roman" panose="02020603050405020304" pitchFamily="18" charset="0"/>
              </a:rPr>
              <a:t> 1961’de </a:t>
            </a:r>
            <a:r>
              <a:rPr lang="en-GB" dirty="0" err="1">
                <a:latin typeface="Times New Roman" panose="02020603050405020304" pitchFamily="18" charset="0"/>
                <a:cs typeface="Times New Roman" panose="02020603050405020304" pitchFamily="18" charset="0"/>
              </a:rPr>
              <a:t>görevini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tamamlar</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İlk </a:t>
            </a:r>
            <a:r>
              <a:rPr lang="en-GB" dirty="0" err="1">
                <a:latin typeface="Times New Roman" panose="02020603050405020304" pitchFamily="18" charset="0"/>
                <a:cs typeface="Times New Roman" panose="02020603050405020304" pitchFamily="18" charset="0"/>
              </a:rPr>
              <a:t>kez</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dönemde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anayasa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halk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tarafından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onaylanır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%62 evet </a:t>
            </a:r>
            <a:r>
              <a:rPr lang="en-GB" dirty="0" err="1">
                <a:latin typeface="Times New Roman" panose="02020603050405020304" pitchFamily="18" charset="0"/>
                <a:cs typeface="Times New Roman" panose="02020603050405020304" pitchFamily="18" charset="0"/>
              </a:rPr>
              <a:t>oyu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çıkar</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1961 </a:t>
            </a:r>
            <a:r>
              <a:rPr lang="en-GB" dirty="0" err="1">
                <a:latin typeface="Times New Roman" panose="02020603050405020304" pitchFamily="18" charset="0"/>
                <a:cs typeface="Times New Roman" panose="02020603050405020304" pitchFamily="18" charset="0"/>
              </a:rPr>
              <a:t>anayasası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ihtilal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öncesi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döneme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tepki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anayasasıdır</a:t>
            </a:r>
            <a:r>
              <a:rPr lang="en-GB" dirty="0">
                <a:latin typeface="Times New Roman" panose="02020603050405020304" pitchFamily="18" charset="0"/>
                <a:cs typeface="Times New Roman" panose="02020603050405020304" pitchFamily="18" charset="0"/>
              </a:rPr>
              <a:t>.</a:t>
            </a:r>
          </a:p>
          <a:p>
            <a:pPr algn="just">
              <a:lnSpc>
                <a:spcPct val="100000"/>
              </a:lnSpc>
            </a:pPr>
            <a:endParaRPr lang="en-GB"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7570674"/>
      </p:ext>
    </p:extLst>
  </p:cSld>
  <p:clrMapOvr>
    <a:overrideClrMapping bg1="lt1" tx1="dk1" bg2="lt2" tx2="dk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1" y="251979"/>
            <a:ext cx="8430491" cy="3495675"/>
          </a:xfrm>
        </p:spPr>
        <p:txBody>
          <a:bodyPr>
            <a:noAutofit/>
          </a:bodyPr>
          <a:lstStyle/>
          <a:p>
            <a:pPr algn="just"/>
            <a:r>
              <a:rPr lang="en-GB" dirty="0">
                <a:latin typeface="Times New Roman" panose="02020603050405020304" pitchFamily="18" charset="0"/>
                <a:cs typeface="Times New Roman" panose="02020603050405020304" pitchFamily="18" charset="0"/>
              </a:rPr>
              <a:t>1961 </a:t>
            </a:r>
            <a:r>
              <a:rPr lang="en-GB" dirty="0" err="1">
                <a:latin typeface="Times New Roman" panose="02020603050405020304" pitchFamily="18" charset="0"/>
                <a:cs typeface="Times New Roman" panose="02020603050405020304" pitchFamily="18" charset="0"/>
              </a:rPr>
              <a:t>yılında</a:t>
            </a:r>
            <a:r>
              <a:rPr lang="en-GB" dirty="0">
                <a:latin typeface="Times New Roman" panose="02020603050405020304" pitchFamily="18" charset="0"/>
                <a:cs typeface="Times New Roman" panose="02020603050405020304" pitchFamily="18" charset="0"/>
              </a:rPr>
              <a:t> , </a:t>
            </a:r>
            <a:r>
              <a:rPr lang="en-GB" dirty="0" err="1">
                <a:latin typeface="Times New Roman" panose="02020603050405020304" pitchFamily="18" charset="0"/>
                <a:cs typeface="Times New Roman" panose="02020603050405020304" pitchFamily="18" charset="0"/>
              </a:rPr>
              <a:t>Adalet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Partisi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Yeni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Türkiye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Partisi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Türkiye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İşçi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Partisi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kurulmustur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aday</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olmuşlardır</a:t>
            </a:r>
            <a:r>
              <a:rPr lang="en-GB" dirty="0">
                <a:latin typeface="Times New Roman" panose="02020603050405020304" pitchFamily="18" charset="0"/>
                <a:cs typeface="Times New Roman" panose="02020603050405020304" pitchFamily="18" charset="0"/>
              </a:rPr>
              <a:t>.</a:t>
            </a:r>
            <a:r>
              <a:rPr lang="tr-TR" dirty="0">
                <a:latin typeface="Times New Roman" panose="02020603050405020304" pitchFamily="18" charset="0"/>
                <a:cs typeface="Times New Roman" panose="02020603050405020304" pitchFamily="18" charset="0"/>
              </a:rPr>
              <a:t> </a:t>
            </a:r>
            <a:r>
              <a:rPr lang="en-GB" dirty="0">
                <a:latin typeface="Times New Roman" panose="02020603050405020304" pitchFamily="18" charset="0"/>
                <a:cs typeface="Times New Roman" panose="02020603050405020304" pitchFamily="18" charset="0"/>
              </a:rPr>
              <a:t>26 </a:t>
            </a:r>
            <a:r>
              <a:rPr lang="en-GB" dirty="0" err="1">
                <a:latin typeface="Times New Roman" panose="02020603050405020304" pitchFamily="18" charset="0"/>
                <a:cs typeface="Times New Roman" panose="02020603050405020304" pitchFamily="18" charset="0"/>
              </a:rPr>
              <a:t>Ekim</a:t>
            </a:r>
            <a:r>
              <a:rPr lang="en-GB" dirty="0">
                <a:latin typeface="Times New Roman" panose="02020603050405020304" pitchFamily="18" charset="0"/>
                <a:cs typeface="Times New Roman" panose="02020603050405020304" pitchFamily="18" charset="0"/>
              </a:rPr>
              <a:t> 1961’de </a:t>
            </a:r>
            <a:r>
              <a:rPr lang="en-GB" dirty="0" err="1">
                <a:latin typeface="Times New Roman" panose="02020603050405020304" pitchFamily="18" charset="0"/>
                <a:cs typeface="Times New Roman" panose="02020603050405020304" pitchFamily="18" charset="0"/>
              </a:rPr>
              <a:t>Cemal</a:t>
            </a:r>
            <a:r>
              <a:rPr lang="en-GB" dirty="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Gürsel</a:t>
            </a:r>
            <a:r>
              <a:rPr lang="tr-TR" dirty="0" smtClean="0">
                <a:latin typeface="Times New Roman" panose="02020603050405020304" pitchFamily="18" charset="0"/>
                <a:cs typeface="Times New Roman" panose="02020603050405020304" pitchFamily="18" charset="0"/>
              </a:rPr>
              <a:t> Cumhurbaşkanlığına</a:t>
            </a:r>
            <a:r>
              <a:rPr lang="en-GB" dirty="0" smtClean="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Cumhurbaşkanlığına</a:t>
            </a:r>
            <a:r>
              <a:rPr lang="en-GB" dirty="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seçilir</a:t>
            </a:r>
            <a:r>
              <a:rPr lang="en-GB" dirty="0" smtClean="0">
                <a:latin typeface="Times New Roman" panose="02020603050405020304" pitchFamily="18" charset="0"/>
                <a:cs typeface="Times New Roman" panose="02020603050405020304" pitchFamily="18" charset="0"/>
              </a:rPr>
              <a:t>.</a:t>
            </a:r>
            <a:r>
              <a:rPr lang="tr-TR" dirty="0" smtClean="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Hükümeti</a:t>
            </a:r>
            <a:r>
              <a:rPr lang="en-GB" dirty="0" smtClean="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kurma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görevi</a:t>
            </a:r>
            <a:r>
              <a:rPr lang="en-GB" dirty="0">
                <a:latin typeface="Times New Roman" panose="02020603050405020304" pitchFamily="18" charset="0"/>
                <a:cs typeface="Times New Roman" panose="02020603050405020304" pitchFamily="18" charset="0"/>
              </a:rPr>
              <a:t> CHP </a:t>
            </a:r>
            <a:r>
              <a:rPr lang="en-GB" dirty="0" err="1">
                <a:latin typeface="Times New Roman" panose="02020603050405020304" pitchFamily="18" charset="0"/>
                <a:cs typeface="Times New Roman" panose="02020603050405020304" pitchFamily="18" charset="0"/>
              </a:rPr>
              <a:t>lideri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İnönü’ye</a:t>
            </a:r>
            <a:r>
              <a:rPr lang="en-GB" dirty="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verilir</a:t>
            </a:r>
            <a:r>
              <a:rPr lang="en-GB" dirty="0" smtClean="0">
                <a:latin typeface="Times New Roman" panose="02020603050405020304" pitchFamily="18" charset="0"/>
                <a:cs typeface="Times New Roman" panose="02020603050405020304" pitchFamily="18" charset="0"/>
              </a:rPr>
              <a:t>.</a:t>
            </a:r>
            <a:r>
              <a:rPr lang="tr-TR" dirty="0" smtClean="0">
                <a:latin typeface="Times New Roman" panose="02020603050405020304" pitchFamily="18" charset="0"/>
                <a:cs typeface="Times New Roman" panose="02020603050405020304" pitchFamily="18" charset="0"/>
              </a:rPr>
              <a:t> </a:t>
            </a:r>
            <a:r>
              <a:rPr lang="en-GB" dirty="0" smtClean="0">
                <a:latin typeface="Times New Roman" panose="02020603050405020304" pitchFamily="18" charset="0"/>
                <a:cs typeface="Times New Roman" panose="02020603050405020304" pitchFamily="18" charset="0"/>
              </a:rPr>
              <a:t>20 </a:t>
            </a:r>
            <a:r>
              <a:rPr lang="en-GB" dirty="0" err="1">
                <a:latin typeface="Times New Roman" panose="02020603050405020304" pitchFamily="18" charset="0"/>
                <a:cs typeface="Times New Roman" panose="02020603050405020304" pitchFamily="18" charset="0"/>
              </a:rPr>
              <a:t>Kasım</a:t>
            </a:r>
            <a:r>
              <a:rPr lang="en-GB" dirty="0">
                <a:latin typeface="Times New Roman" panose="02020603050405020304" pitchFamily="18" charset="0"/>
                <a:cs typeface="Times New Roman" panose="02020603050405020304" pitchFamily="18" charset="0"/>
              </a:rPr>
              <a:t> 1961’de CHP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AP </a:t>
            </a:r>
            <a:r>
              <a:rPr lang="en-GB" dirty="0" err="1">
                <a:latin typeface="Times New Roman" panose="02020603050405020304" pitchFamily="18" charset="0"/>
                <a:cs typeface="Times New Roman" panose="02020603050405020304" pitchFamily="18" charset="0"/>
              </a:rPr>
              <a:t>koalisyonu</a:t>
            </a:r>
            <a:r>
              <a:rPr lang="en-GB" dirty="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kurulur</a:t>
            </a:r>
            <a:r>
              <a:rPr lang="en-GB" dirty="0" smtClean="0">
                <a:latin typeface="Times New Roman" panose="02020603050405020304" pitchFamily="18" charset="0"/>
                <a:cs typeface="Times New Roman" panose="02020603050405020304" pitchFamily="18" charset="0"/>
              </a:rPr>
              <a:t>.</a:t>
            </a:r>
            <a:r>
              <a:rPr lang="tr-TR" dirty="0" smtClean="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Milli</a:t>
            </a:r>
            <a:r>
              <a:rPr lang="en-GB" dirty="0" smtClean="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Güvenlik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Kurulu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Anayasa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Mahkemesi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gibi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yeni</a:t>
            </a:r>
            <a:r>
              <a:rPr lang="en-GB" dirty="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kurumlar</a:t>
            </a:r>
            <a:r>
              <a:rPr lang="tr-TR" dirty="0" smtClean="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kurulur</a:t>
            </a:r>
            <a:r>
              <a:rPr lang="en-GB" dirty="0" smtClean="0">
                <a:latin typeface="Times New Roman" panose="02020603050405020304" pitchFamily="18" charset="0"/>
                <a:cs typeface="Times New Roman" panose="02020603050405020304" pitchFamily="18" charset="0"/>
              </a:rPr>
              <a:t>.</a:t>
            </a:r>
            <a:r>
              <a:rPr lang="tr-TR" dirty="0" smtClean="0">
                <a:latin typeface="Times New Roman" panose="02020603050405020304" pitchFamily="18" charset="0"/>
                <a:cs typeface="Times New Roman" panose="02020603050405020304" pitchFamily="18" charset="0"/>
              </a:rPr>
              <a:t> </a:t>
            </a:r>
            <a:r>
              <a:rPr lang="en-GB" dirty="0" smtClean="0">
                <a:latin typeface="Times New Roman" panose="02020603050405020304" pitchFamily="18" charset="0"/>
                <a:cs typeface="Times New Roman" panose="02020603050405020304" pitchFamily="18" charset="0"/>
              </a:rPr>
              <a:t>CHP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AP </a:t>
            </a:r>
            <a:r>
              <a:rPr lang="en-GB" dirty="0" err="1">
                <a:latin typeface="Times New Roman" panose="02020603050405020304" pitchFamily="18" charset="0"/>
                <a:cs typeface="Times New Roman" panose="02020603050405020304" pitchFamily="18" charset="0"/>
              </a:rPr>
              <a:t>koalisyonunun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arasındaki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gerginlik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sonucu</a:t>
            </a:r>
            <a:r>
              <a:rPr lang="en-GB" dirty="0">
                <a:latin typeface="Times New Roman" panose="02020603050405020304" pitchFamily="18" charset="0"/>
                <a:cs typeface="Times New Roman" panose="02020603050405020304" pitchFamily="18" charset="0"/>
              </a:rPr>
              <a:t> 30 </a:t>
            </a:r>
            <a:r>
              <a:rPr lang="en-GB" dirty="0" err="1">
                <a:latin typeface="Times New Roman" panose="02020603050405020304" pitchFamily="18" charset="0"/>
                <a:cs typeface="Times New Roman" panose="02020603050405020304" pitchFamily="18" charset="0"/>
              </a:rPr>
              <a:t>Mayıs</a:t>
            </a:r>
            <a:r>
              <a:rPr lang="en-GB" dirty="0">
                <a:latin typeface="Times New Roman" panose="02020603050405020304" pitchFamily="18" charset="0"/>
                <a:cs typeface="Times New Roman" panose="02020603050405020304" pitchFamily="18" charset="0"/>
              </a:rPr>
              <a:t> 1962’de </a:t>
            </a:r>
            <a:r>
              <a:rPr lang="en-GB" dirty="0" err="1">
                <a:latin typeface="Times New Roman" panose="02020603050405020304" pitchFamily="18" charset="0"/>
                <a:cs typeface="Times New Roman" panose="02020603050405020304" pitchFamily="18" charset="0"/>
              </a:rPr>
              <a:t>İnönü</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istifa</a:t>
            </a:r>
            <a:r>
              <a:rPr lang="en-GB" dirty="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eder</a:t>
            </a:r>
            <a:r>
              <a:rPr lang="en-GB" dirty="0" smtClean="0">
                <a:latin typeface="Times New Roman" panose="02020603050405020304" pitchFamily="18" charset="0"/>
                <a:cs typeface="Times New Roman" panose="02020603050405020304" pitchFamily="18" charset="0"/>
              </a:rPr>
              <a:t>.</a:t>
            </a:r>
            <a:r>
              <a:rPr lang="tr-TR" dirty="0" smtClean="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Hükumetsiz</a:t>
            </a:r>
            <a:r>
              <a:rPr lang="en-GB" dirty="0" smtClean="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kalma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korkusuyla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karsı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karşıya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gelinince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İsmet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İnönü</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bağımsız</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milletvekilleriyle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beraber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hükümeti</a:t>
            </a:r>
            <a:r>
              <a:rPr lang="en-GB" dirty="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kurar</a:t>
            </a:r>
            <a:r>
              <a:rPr lang="en-GB" dirty="0" smtClean="0">
                <a:latin typeface="Times New Roman" panose="02020603050405020304" pitchFamily="18" charset="0"/>
                <a:cs typeface="Times New Roman" panose="02020603050405020304" pitchFamily="18" charset="0"/>
              </a:rPr>
              <a:t>.</a:t>
            </a:r>
            <a:r>
              <a:rPr lang="tr-TR" dirty="0" smtClean="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AP’nin</a:t>
            </a:r>
            <a:r>
              <a:rPr lang="en-GB" dirty="0" smtClean="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başına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ise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Süleyman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Demirel</a:t>
            </a:r>
            <a:r>
              <a:rPr lang="en-GB" dirty="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getirilir</a:t>
            </a:r>
            <a:r>
              <a:rPr lang="en-GB" dirty="0" smtClean="0">
                <a:latin typeface="Times New Roman" panose="02020603050405020304" pitchFamily="18" charset="0"/>
                <a:cs typeface="Times New Roman" panose="02020603050405020304" pitchFamily="18" charset="0"/>
              </a:rPr>
              <a:t>.</a:t>
            </a:r>
            <a:r>
              <a:rPr lang="tr-TR" dirty="0" smtClean="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Yapilan</a:t>
            </a:r>
            <a:r>
              <a:rPr lang="en-GB" dirty="0" smtClean="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seçimler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sonucu</a:t>
            </a:r>
            <a:r>
              <a:rPr lang="en-GB" dirty="0">
                <a:latin typeface="Times New Roman" panose="02020603050405020304" pitchFamily="18" charset="0"/>
                <a:cs typeface="Times New Roman" panose="02020603050405020304" pitchFamily="18" charset="0"/>
              </a:rPr>
              <a:t> %52 </a:t>
            </a:r>
            <a:r>
              <a:rPr lang="en-GB" dirty="0" err="1">
                <a:latin typeface="Times New Roman" panose="02020603050405020304" pitchFamily="18" charset="0"/>
                <a:cs typeface="Times New Roman" panose="02020603050405020304" pitchFamily="18" charset="0"/>
              </a:rPr>
              <a:t>oyla</a:t>
            </a:r>
            <a:r>
              <a:rPr lang="en-GB" dirty="0">
                <a:latin typeface="Times New Roman" panose="02020603050405020304" pitchFamily="18" charset="0"/>
                <a:cs typeface="Times New Roman" panose="02020603050405020304" pitchFamily="18" charset="0"/>
              </a:rPr>
              <a:t> AP </a:t>
            </a:r>
            <a:r>
              <a:rPr lang="en-GB" dirty="0" err="1">
                <a:latin typeface="Times New Roman" panose="02020603050405020304" pitchFamily="18" charset="0"/>
                <a:cs typeface="Times New Roman" panose="02020603050405020304" pitchFamily="18" charset="0"/>
              </a:rPr>
              <a:t>hükümeti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kurar</a:t>
            </a:r>
            <a:r>
              <a:rPr lang="en-GB" dirty="0">
                <a:latin typeface="Times New Roman" panose="02020603050405020304" pitchFamily="18" charset="0"/>
                <a:cs typeface="Times New Roman" panose="02020603050405020304" pitchFamily="18" charset="0"/>
              </a:rPr>
              <a:t>.</a:t>
            </a:r>
            <a:br>
              <a:rPr lang="en-GB" dirty="0">
                <a:latin typeface="Times New Roman" panose="02020603050405020304" pitchFamily="18" charset="0"/>
                <a:cs typeface="Times New Roman" panose="02020603050405020304" pitchFamily="18" charset="0"/>
              </a:rPr>
            </a:br>
            <a:r>
              <a:rPr lang="en-GB" dirty="0">
                <a:latin typeface="Times New Roman" panose="02020603050405020304" pitchFamily="18" charset="0"/>
                <a:cs typeface="Times New Roman" panose="02020603050405020304" pitchFamily="18" charset="0"/>
              </a:rPr>
              <a:t/>
            </a:r>
            <a:br>
              <a:rPr lang="en-GB" dirty="0">
                <a:latin typeface="Times New Roman" panose="02020603050405020304" pitchFamily="18" charset="0"/>
                <a:cs typeface="Times New Roman" panose="02020603050405020304" pitchFamily="18" charset="0"/>
              </a:rPr>
            </a:br>
            <a:endParaRPr lang="tr-TR" dirty="0"/>
          </a:p>
        </p:txBody>
      </p:sp>
    </p:spTree>
    <p:extLst>
      <p:ext uri="{BB962C8B-B14F-4D97-AF65-F5344CB8AC3E}">
        <p14:creationId xmlns:p14="http://schemas.microsoft.com/office/powerpoint/2010/main" val="926162235"/>
      </p:ext>
    </p:extLst>
  </p:cSld>
  <p:clrMapOvr>
    <a:overrideClrMapping bg1="lt1" tx1="dk1" bg2="lt2" tx2="dk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258041" y="222146"/>
            <a:ext cx="7505700" cy="954600"/>
          </a:xfrm>
        </p:spPr>
        <p:txBody>
          <a:bodyPr>
            <a:normAutofit/>
          </a:bodyPr>
          <a:lstStyle/>
          <a:p>
            <a:pPr algn="just"/>
            <a:r>
              <a:rPr lang="en-GB" sz="2100" b="1" dirty="0" err="1">
                <a:latin typeface="Times New Roman" panose="02020603050405020304" pitchFamily="18" charset="0"/>
                <a:cs typeface="Times New Roman" panose="02020603050405020304" pitchFamily="18" charset="0"/>
              </a:rPr>
              <a:t>Siyasi</a:t>
            </a:r>
            <a:r>
              <a:rPr lang="en-GB" sz="2100" b="1" dirty="0">
                <a:latin typeface="Times New Roman" panose="02020603050405020304" pitchFamily="18" charset="0"/>
                <a:cs typeface="Times New Roman" panose="02020603050405020304" pitchFamily="18" charset="0"/>
              </a:rPr>
              <a:t> </a:t>
            </a:r>
            <a:r>
              <a:rPr lang="en-GB" sz="2100" b="1" dirty="0" err="1">
                <a:latin typeface="Times New Roman" panose="02020603050405020304" pitchFamily="18" charset="0"/>
                <a:cs typeface="Times New Roman" panose="02020603050405020304" pitchFamily="18" charset="0"/>
              </a:rPr>
              <a:t>Hayatta</a:t>
            </a:r>
            <a:r>
              <a:rPr lang="en-GB" sz="2100" b="1" dirty="0">
                <a:latin typeface="Times New Roman" panose="02020603050405020304" pitchFamily="18" charset="0"/>
                <a:cs typeface="Times New Roman" panose="02020603050405020304" pitchFamily="18" charset="0"/>
              </a:rPr>
              <a:t> </a:t>
            </a:r>
            <a:r>
              <a:rPr lang="en-GB" sz="2100" b="1" dirty="0" err="1">
                <a:latin typeface="Times New Roman" panose="02020603050405020304" pitchFamily="18" charset="0"/>
                <a:cs typeface="Times New Roman" panose="02020603050405020304" pitchFamily="18" charset="0"/>
              </a:rPr>
              <a:t>Yeni</a:t>
            </a:r>
            <a:r>
              <a:rPr lang="en-GB" sz="2100" b="1" dirty="0">
                <a:latin typeface="Times New Roman" panose="02020603050405020304" pitchFamily="18" charset="0"/>
                <a:cs typeface="Times New Roman" panose="02020603050405020304" pitchFamily="18" charset="0"/>
              </a:rPr>
              <a:t> </a:t>
            </a:r>
            <a:r>
              <a:rPr lang="en-GB" sz="2100" b="1" dirty="0" err="1" smtClean="0">
                <a:latin typeface="Times New Roman" panose="02020603050405020304" pitchFamily="18" charset="0"/>
                <a:cs typeface="Times New Roman" panose="02020603050405020304" pitchFamily="18" charset="0"/>
              </a:rPr>
              <a:t>Dönem</a:t>
            </a:r>
            <a:r>
              <a:rPr lang="tr-TR" sz="2100" b="1" dirty="0" smtClean="0">
                <a:latin typeface="Times New Roman" panose="02020603050405020304" pitchFamily="18" charset="0"/>
                <a:cs typeface="Times New Roman" panose="02020603050405020304" pitchFamily="18" charset="0"/>
              </a:rPr>
              <a:t> </a:t>
            </a:r>
            <a:r>
              <a:rPr lang="en-GB" sz="2100" b="1" dirty="0" smtClean="0">
                <a:latin typeface="Times New Roman" panose="02020603050405020304" pitchFamily="18" charset="0"/>
                <a:cs typeface="Times New Roman" panose="02020603050405020304" pitchFamily="18" charset="0"/>
              </a:rPr>
              <a:t>(</a:t>
            </a:r>
            <a:r>
              <a:rPr lang="en-GB" sz="2100" b="1" dirty="0">
                <a:latin typeface="Times New Roman" panose="02020603050405020304" pitchFamily="18" charset="0"/>
                <a:cs typeface="Times New Roman" panose="02020603050405020304" pitchFamily="18" charset="0"/>
              </a:rPr>
              <a:t>1965-1971)</a:t>
            </a:r>
            <a:endParaRPr lang="tr-TR" sz="2100" b="1" dirty="0">
              <a:latin typeface="Times New Roman" panose="02020603050405020304" pitchFamily="18" charset="0"/>
              <a:cs typeface="Times New Roman" panose="02020603050405020304" pitchFamily="18" charset="0"/>
            </a:endParaRPr>
          </a:p>
        </p:txBody>
      </p:sp>
      <p:sp>
        <p:nvSpPr>
          <p:cNvPr id="3" name="Metin Yer Tutucusu 2"/>
          <p:cNvSpPr>
            <a:spLocks noGrp="1"/>
          </p:cNvSpPr>
          <p:nvPr>
            <p:ph type="body" idx="1"/>
          </p:nvPr>
        </p:nvSpPr>
        <p:spPr>
          <a:xfrm>
            <a:off x="258040" y="896216"/>
            <a:ext cx="7645977" cy="2448000"/>
          </a:xfrm>
        </p:spPr>
        <p:txBody>
          <a:bodyPr/>
          <a:lstStyle/>
          <a:p>
            <a:pPr algn="just"/>
            <a:r>
              <a:rPr lang="en-GB" dirty="0" err="1">
                <a:latin typeface="Times New Roman" panose="02020603050405020304" pitchFamily="18" charset="0"/>
                <a:cs typeface="Times New Roman" panose="02020603050405020304" pitchFamily="18" charset="0"/>
              </a:rPr>
              <a:t>Demirel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hükümeti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Batı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dünyası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içinde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olunacak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ancak</a:t>
            </a:r>
            <a:r>
              <a:rPr lang="en-GB" dirty="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Batının</a:t>
            </a:r>
            <a:r>
              <a:rPr lang="tr-TR" dirty="0" smtClean="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uydusu</a:t>
            </a:r>
            <a:r>
              <a:rPr lang="en-GB" dirty="0" smtClean="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olunmayacaktır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fikriyle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göreve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başlar</a:t>
            </a:r>
            <a:r>
              <a:rPr lang="en-GB" dirty="0">
                <a:latin typeface="Times New Roman" panose="02020603050405020304" pitchFamily="18" charset="0"/>
                <a:cs typeface="Times New Roman" panose="02020603050405020304" pitchFamily="18" charset="0"/>
              </a:rPr>
              <a:t>.</a:t>
            </a:r>
          </a:p>
          <a:p>
            <a:pPr algn="just"/>
            <a:r>
              <a:rPr lang="en-GB" dirty="0">
                <a:latin typeface="Times New Roman" panose="02020603050405020304" pitchFamily="18" charset="0"/>
                <a:cs typeface="Times New Roman" panose="02020603050405020304" pitchFamily="18" charset="0"/>
              </a:rPr>
              <a:t>Bu </a:t>
            </a:r>
            <a:r>
              <a:rPr lang="en-GB" dirty="0" err="1">
                <a:latin typeface="Times New Roman" panose="02020603050405020304" pitchFamily="18" charset="0"/>
                <a:cs typeface="Times New Roman" panose="02020603050405020304" pitchFamily="18" charset="0"/>
              </a:rPr>
              <a:t>dönemde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ordu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ile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ilişkiler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düzeltilir</a:t>
            </a:r>
            <a:r>
              <a:rPr lang="en-GB" dirty="0">
                <a:latin typeface="Times New Roman" panose="02020603050405020304" pitchFamily="18" charset="0"/>
                <a:cs typeface="Times New Roman" panose="02020603050405020304" pitchFamily="18" charset="0"/>
              </a:rPr>
              <a:t>.</a:t>
            </a:r>
          </a:p>
          <a:p>
            <a:pPr algn="just"/>
            <a:r>
              <a:rPr lang="en-GB" dirty="0" err="1">
                <a:latin typeface="Times New Roman" panose="02020603050405020304" pitchFamily="18" charset="0"/>
                <a:cs typeface="Times New Roman" panose="02020603050405020304" pitchFamily="18" charset="0"/>
              </a:rPr>
              <a:t>İşçi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grevleri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sağ</a:t>
            </a:r>
            <a:r>
              <a:rPr lang="en-GB" dirty="0">
                <a:latin typeface="Times New Roman" panose="02020603050405020304" pitchFamily="18" charset="0"/>
                <a:cs typeface="Times New Roman" panose="02020603050405020304" pitchFamily="18" charset="0"/>
              </a:rPr>
              <a:t>-sol </a:t>
            </a:r>
            <a:r>
              <a:rPr lang="en-GB" dirty="0" err="1">
                <a:latin typeface="Times New Roman" panose="02020603050405020304" pitchFamily="18" charset="0"/>
                <a:cs typeface="Times New Roman" panose="02020603050405020304" pitchFamily="18" charset="0"/>
              </a:rPr>
              <a:t>kavgaları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ortaya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çıkar</a:t>
            </a:r>
            <a:r>
              <a:rPr lang="en-GB" dirty="0">
                <a:latin typeface="Times New Roman" panose="02020603050405020304" pitchFamily="18" charset="0"/>
                <a:cs typeface="Times New Roman" panose="02020603050405020304" pitchFamily="18" charset="0"/>
              </a:rPr>
              <a:t>.</a:t>
            </a:r>
          </a:p>
          <a:p>
            <a:pPr algn="just"/>
            <a:r>
              <a:rPr lang="en-GB" dirty="0" err="1">
                <a:latin typeface="Times New Roman" panose="02020603050405020304" pitchFamily="18" charset="0"/>
                <a:cs typeface="Times New Roman" panose="02020603050405020304" pitchFamily="18" charset="0"/>
              </a:rPr>
              <a:t>Komünizm</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irtica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gündem</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konusudur</a:t>
            </a:r>
            <a:r>
              <a:rPr lang="en-GB" dirty="0">
                <a:latin typeface="Times New Roman" panose="02020603050405020304" pitchFamily="18" charset="0"/>
                <a:cs typeface="Times New Roman" panose="02020603050405020304" pitchFamily="18" charset="0"/>
              </a:rPr>
              <a:t>.</a:t>
            </a:r>
          </a:p>
          <a:p>
            <a:pPr algn="just"/>
            <a:r>
              <a:rPr lang="en-GB" dirty="0" err="1">
                <a:latin typeface="Times New Roman" panose="02020603050405020304" pitchFamily="18" charset="0"/>
                <a:cs typeface="Times New Roman" panose="02020603050405020304" pitchFamily="18" charset="0"/>
              </a:rPr>
              <a:t>Cevdet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Sunay</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Cemal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Gürsel’in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yerine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getirilir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Bülent</a:t>
            </a:r>
            <a:r>
              <a:rPr lang="en-GB" dirty="0">
                <a:latin typeface="Times New Roman" panose="02020603050405020304" pitchFamily="18" charset="0"/>
                <a:cs typeface="Times New Roman" panose="02020603050405020304" pitchFamily="18" charset="0"/>
              </a:rPr>
              <a:t> </a:t>
            </a:r>
            <a:r>
              <a:rPr lang="en-GB" dirty="0" smtClean="0">
                <a:latin typeface="Times New Roman" panose="02020603050405020304" pitchFamily="18" charset="0"/>
                <a:cs typeface="Times New Roman" panose="02020603050405020304" pitchFamily="18" charset="0"/>
              </a:rPr>
              <a:t>Ecevit</a:t>
            </a:r>
            <a:r>
              <a:rPr lang="tr-TR" dirty="0">
                <a:latin typeface="Times New Roman" panose="02020603050405020304" pitchFamily="18" charset="0"/>
                <a:cs typeface="Times New Roman" panose="02020603050405020304" pitchFamily="18" charset="0"/>
              </a:rPr>
              <a:t> g</a:t>
            </a:r>
            <a:r>
              <a:rPr lang="en-GB" dirty="0" err="1" smtClean="0">
                <a:latin typeface="Times New Roman" panose="02020603050405020304" pitchFamily="18" charset="0"/>
                <a:cs typeface="Times New Roman" panose="02020603050405020304" pitchFamily="18" charset="0"/>
              </a:rPr>
              <a:t>enel</a:t>
            </a:r>
            <a:r>
              <a:rPr lang="en-GB" dirty="0" smtClean="0">
                <a:latin typeface="Times New Roman" panose="02020603050405020304" pitchFamily="18" charset="0"/>
                <a:cs typeface="Times New Roman" panose="02020603050405020304" pitchFamily="18" charset="0"/>
              </a:rPr>
              <a:t> </a:t>
            </a:r>
            <a:r>
              <a:rPr lang="tr-TR" dirty="0" err="1" smtClean="0">
                <a:latin typeface="Times New Roman" panose="02020603050405020304" pitchFamily="18" charset="0"/>
                <a:cs typeface="Times New Roman" panose="02020603050405020304" pitchFamily="18" charset="0"/>
              </a:rPr>
              <a:t>s</a:t>
            </a:r>
            <a:r>
              <a:rPr lang="en-GB" dirty="0" err="1" smtClean="0">
                <a:latin typeface="Times New Roman" panose="02020603050405020304" pitchFamily="18" charset="0"/>
                <a:cs typeface="Times New Roman" panose="02020603050405020304" pitchFamily="18" charset="0"/>
              </a:rPr>
              <a:t>ekreterliğe</a:t>
            </a:r>
            <a:r>
              <a:rPr lang="en-GB" dirty="0" smtClean="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seçilir</a:t>
            </a:r>
            <a:r>
              <a:rPr lang="en-GB" dirty="0">
                <a:latin typeface="Times New Roman" panose="02020603050405020304" pitchFamily="18" charset="0"/>
                <a:cs typeface="Times New Roman" panose="02020603050405020304" pitchFamily="18" charset="0"/>
              </a:rPr>
              <a:t>.</a:t>
            </a: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51495432"/>
      </p:ext>
    </p:extLst>
  </p:cSld>
  <p:clrMapOvr>
    <a:overrideClrMapping bg1="lt1" tx1="dk1" bg2="lt2" tx2="dk2" accent1="accent1" accent2="accent2" accent3="accent3" accent4="accent4" accent5="accent5" accent6="accent6" hlink="hlink" folHlink="folHlink"/>
  </p:clrMapOvr>
</p:sld>
</file>

<file path=ppt/slides/slide4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133350" y="189633"/>
            <a:ext cx="7299614" cy="3648075"/>
          </a:xfrm>
        </p:spPr>
        <p:txBody>
          <a:bodyPr>
            <a:normAutofit/>
          </a:bodyPr>
          <a:lstStyle/>
          <a:p>
            <a:pPr algn="just"/>
            <a:r>
              <a:rPr lang="en-GB" dirty="0" err="1">
                <a:latin typeface="Times New Roman" panose="02020603050405020304" pitchFamily="18" charset="0"/>
                <a:cs typeface="Times New Roman" panose="02020603050405020304" pitchFamily="18" charset="0"/>
              </a:rPr>
              <a:t>Öğrenci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olayları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gündemin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merkezine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oturur</a:t>
            </a:r>
            <a:r>
              <a:rPr lang="en-GB" dirty="0">
                <a:latin typeface="Times New Roman" panose="02020603050405020304" pitchFamily="18" charset="0"/>
                <a:cs typeface="Times New Roman" panose="02020603050405020304" pitchFamily="18" charset="0"/>
              </a:rPr>
              <a:t>.</a:t>
            </a:r>
          </a:p>
          <a:p>
            <a:pPr algn="just"/>
            <a:r>
              <a:rPr lang="en-GB" dirty="0" err="1">
                <a:latin typeface="Times New Roman" panose="02020603050405020304" pitchFamily="18" charset="0"/>
                <a:cs typeface="Times New Roman" panose="02020603050405020304" pitchFamily="18" charset="0"/>
              </a:rPr>
              <a:t>Ülke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siyasi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sosyal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ekonomik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anlamda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sıkıntılı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döneme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girer</a:t>
            </a:r>
            <a:r>
              <a:rPr lang="en-GB" dirty="0" smtClean="0">
                <a:latin typeface="Times New Roman" panose="02020603050405020304" pitchFamily="18" charset="0"/>
                <a:cs typeface="Times New Roman" panose="02020603050405020304" pitchFamily="18" charset="0"/>
              </a:rPr>
              <a:t>.</a:t>
            </a:r>
            <a:endParaRPr lang="en-GB" dirty="0">
              <a:latin typeface="Times New Roman" panose="02020603050405020304" pitchFamily="18" charset="0"/>
              <a:cs typeface="Times New Roman" panose="02020603050405020304" pitchFamily="18" charset="0"/>
            </a:endParaRPr>
          </a:p>
          <a:p>
            <a:pPr algn="just"/>
            <a:r>
              <a:rPr lang="en-GB" dirty="0">
                <a:latin typeface="Times New Roman" panose="02020603050405020304" pitchFamily="18" charset="0"/>
                <a:cs typeface="Times New Roman" panose="02020603050405020304" pitchFamily="18" charset="0"/>
              </a:rPr>
              <a:t>İstanbul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smtClean="0">
                <a:latin typeface="Times New Roman" panose="02020603050405020304" pitchFamily="18" charset="0"/>
                <a:cs typeface="Times New Roman" panose="02020603050405020304" pitchFamily="18" charset="0"/>
              </a:rPr>
              <a:t>Ankara</a:t>
            </a:r>
            <a:r>
              <a:rPr lang="tr-TR" dirty="0" smtClean="0">
                <a:latin typeface="Times New Roman" panose="02020603050405020304" pitchFamily="18" charset="0"/>
                <a:cs typeface="Times New Roman" panose="02020603050405020304" pitchFamily="18" charset="0"/>
              </a:rPr>
              <a:t>’</a:t>
            </a:r>
            <a:r>
              <a:rPr lang="en-GB" dirty="0" err="1" smtClean="0">
                <a:latin typeface="Times New Roman" panose="02020603050405020304" pitchFamily="18" charset="0"/>
                <a:cs typeface="Times New Roman" panose="02020603050405020304" pitchFamily="18" charset="0"/>
              </a:rPr>
              <a:t>daki</a:t>
            </a:r>
            <a:r>
              <a:rPr lang="en-GB" dirty="0" smtClean="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birçok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üniversitede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çok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sayıda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ölüm</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yaralanmaların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olduğu</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çatışmalar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meydana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gelir</a:t>
            </a:r>
            <a:r>
              <a:rPr lang="en-GB" dirty="0" smtClean="0">
                <a:latin typeface="Times New Roman" panose="02020603050405020304" pitchFamily="18" charset="0"/>
                <a:cs typeface="Times New Roman" panose="02020603050405020304" pitchFamily="18" charset="0"/>
              </a:rPr>
              <a:t>.</a:t>
            </a:r>
            <a:endParaRPr lang="tr-TR" dirty="0" smtClean="0">
              <a:latin typeface="Times New Roman" panose="02020603050405020304" pitchFamily="18" charset="0"/>
              <a:cs typeface="Times New Roman" panose="02020603050405020304" pitchFamily="18" charset="0"/>
            </a:endParaRPr>
          </a:p>
          <a:p>
            <a:pPr algn="just"/>
            <a:r>
              <a:rPr lang="en-GB" dirty="0">
                <a:latin typeface="Times New Roman" panose="02020603050405020304" pitchFamily="18" charset="0"/>
                <a:cs typeface="Times New Roman" panose="02020603050405020304" pitchFamily="18" charset="0"/>
              </a:rPr>
              <a:t>Son </a:t>
            </a:r>
            <a:r>
              <a:rPr lang="en-GB" dirty="0" err="1">
                <a:latin typeface="Times New Roman" panose="02020603050405020304" pitchFamily="18" charset="0"/>
                <a:cs typeface="Times New Roman" panose="02020603050405020304" pitchFamily="18" charset="0"/>
              </a:rPr>
              <a:t>gelişmeler</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üzerine</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Genel</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Kurmay</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Başkanı</a:t>
            </a:r>
            <a:r>
              <a:rPr lang="en-GB" dirty="0">
                <a:latin typeface="Times New Roman" panose="02020603050405020304" pitchFamily="18" charset="0"/>
                <a:cs typeface="Times New Roman" panose="02020603050405020304" pitchFamily="18" charset="0"/>
              </a:rPr>
              <a:t> 11 </a:t>
            </a:r>
            <a:r>
              <a:rPr lang="en-GB" dirty="0" err="1">
                <a:latin typeface="Times New Roman" panose="02020603050405020304" pitchFamily="18" charset="0"/>
                <a:cs typeface="Times New Roman" panose="02020603050405020304" pitchFamily="18" charset="0"/>
              </a:rPr>
              <a:t>Mart’ta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Yüksek</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Askeri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Şura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yı</a:t>
            </a:r>
            <a:r>
              <a:rPr lang="en-GB" dirty="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toplar</a:t>
            </a:r>
            <a:r>
              <a:rPr lang="en-GB" dirty="0" smtClean="0">
                <a:latin typeface="Times New Roman" panose="02020603050405020304" pitchFamily="18" charset="0"/>
                <a:cs typeface="Times New Roman" panose="02020603050405020304" pitchFamily="18" charset="0"/>
              </a:rPr>
              <a:t>.</a:t>
            </a:r>
            <a:endParaRPr lang="tr-TR" dirty="0" smtClean="0">
              <a:latin typeface="Times New Roman" panose="02020603050405020304" pitchFamily="18" charset="0"/>
              <a:cs typeface="Times New Roman" panose="02020603050405020304" pitchFamily="18" charset="0"/>
            </a:endParaRPr>
          </a:p>
          <a:p>
            <a:pPr algn="just"/>
            <a:r>
              <a:rPr lang="en-GB" dirty="0" err="1" smtClean="0">
                <a:latin typeface="Times New Roman" panose="02020603050405020304" pitchFamily="18" charset="0"/>
                <a:cs typeface="Times New Roman" panose="02020603050405020304" pitchFamily="18" charset="0"/>
              </a:rPr>
              <a:t>Toplantı</a:t>
            </a:r>
            <a:r>
              <a:rPr lang="tr-TR" dirty="0" smtClean="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sonucunda</a:t>
            </a:r>
            <a:r>
              <a:rPr lang="en-GB" dirty="0" smtClean="0">
                <a:latin typeface="Times New Roman" panose="02020603050405020304" pitchFamily="18" charset="0"/>
                <a:cs typeface="Times New Roman" panose="02020603050405020304" pitchFamily="18" charset="0"/>
              </a:rPr>
              <a:t>,</a:t>
            </a:r>
            <a:r>
              <a:rPr lang="tr-TR" dirty="0" smtClean="0">
                <a:latin typeface="Times New Roman" panose="02020603050405020304" pitchFamily="18" charset="0"/>
                <a:cs typeface="Times New Roman" panose="02020603050405020304" pitchFamily="18" charset="0"/>
              </a:rPr>
              <a:t> </a:t>
            </a:r>
            <a:r>
              <a:rPr lang="en-GB" dirty="0" err="1" smtClean="0">
                <a:latin typeface="Times New Roman" panose="02020603050405020304" pitchFamily="18" charset="0"/>
                <a:cs typeface="Times New Roman" panose="02020603050405020304" pitchFamily="18" charset="0"/>
              </a:rPr>
              <a:t>ülkedeki</a:t>
            </a:r>
            <a:r>
              <a:rPr lang="en-GB" dirty="0" smtClean="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durumla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çıkamadığı</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için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Başbakanın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çekilmesini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isterler</a:t>
            </a:r>
            <a:r>
              <a:rPr lang="en-GB" dirty="0">
                <a:latin typeface="Times New Roman" panose="02020603050405020304" pitchFamily="18" charset="0"/>
                <a:cs typeface="Times New Roman" panose="02020603050405020304" pitchFamily="18" charset="0"/>
              </a:rPr>
              <a:t>. </a:t>
            </a:r>
          </a:p>
          <a:p>
            <a:pPr algn="just"/>
            <a:endParaRPr lang="en-GB" dirty="0">
              <a:latin typeface="Times New Roman" panose="02020603050405020304" pitchFamily="18" charset="0"/>
              <a:cs typeface="Times New Roman" panose="02020603050405020304" pitchFamily="18" charset="0"/>
            </a:endParaRPr>
          </a:p>
          <a:p>
            <a:pPr marL="101600" indent="0" algn="just">
              <a:buNone/>
            </a:pPr>
            <a:endParaRPr lang="en-GB"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2343454"/>
      </p:ext>
    </p:extLst>
  </p:cSld>
  <p:clrMapOvr>
    <a:overrideClrMapping bg1="lt1" tx1="dk1" bg2="lt2" tx2="dk2" accent1="accent1" accent2="accent2" accent3="accent3" accent4="accent4" accent5="accent5" accent6="accent6" hlink="hlink" folHlink="folHlink"/>
  </p:clrMapOvr>
</p:sld>
</file>

<file path=ppt/slides/slide4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119496" y="335579"/>
            <a:ext cx="3454977" cy="484436"/>
          </a:xfrm>
        </p:spPr>
        <p:txBody>
          <a:bodyPr>
            <a:normAutofit fontScale="90000"/>
          </a:bodyPr>
          <a:lstStyle/>
          <a:p>
            <a:pPr algn="just"/>
            <a:r>
              <a:rPr lang="tr-TR" sz="2100" b="1" dirty="0">
                <a:latin typeface="Times New Roman" panose="02020603050405020304" pitchFamily="18" charset="0"/>
                <a:cs typeface="Times New Roman" panose="02020603050405020304" pitchFamily="18" charset="0"/>
              </a:rPr>
              <a:t>12 MART MUHTIRASI (1971)</a:t>
            </a:r>
            <a:br>
              <a:rPr lang="tr-TR" sz="2100" b="1" dirty="0">
                <a:latin typeface="Times New Roman" panose="02020603050405020304" pitchFamily="18" charset="0"/>
                <a:cs typeface="Times New Roman" panose="02020603050405020304" pitchFamily="18" charset="0"/>
              </a:rPr>
            </a:br>
            <a:endParaRPr lang="tr-TR" sz="2100" dirty="0">
              <a:latin typeface="Times New Roman" panose="02020603050405020304" pitchFamily="18" charset="0"/>
              <a:cs typeface="Times New Roman" panose="02020603050405020304" pitchFamily="18" charset="0"/>
            </a:endParaRPr>
          </a:p>
        </p:txBody>
      </p:sp>
      <p:sp>
        <p:nvSpPr>
          <p:cNvPr id="3" name="Metin Yer Tutucusu 2"/>
          <p:cNvSpPr>
            <a:spLocks noGrp="1"/>
          </p:cNvSpPr>
          <p:nvPr>
            <p:ph type="body" idx="1"/>
          </p:nvPr>
        </p:nvSpPr>
        <p:spPr>
          <a:xfrm>
            <a:off x="0" y="820015"/>
            <a:ext cx="9142268" cy="2448000"/>
          </a:xfrm>
        </p:spPr>
        <p:txBody>
          <a:bodyPr>
            <a:noAutofit/>
          </a:bodyPr>
          <a:lstStyle/>
          <a:p>
            <a:pPr algn="just"/>
            <a:r>
              <a:rPr lang="tr-TR" dirty="0">
                <a:latin typeface="Times New Roman" panose="02020603050405020304" pitchFamily="18" charset="0"/>
                <a:cs typeface="Times New Roman" panose="02020603050405020304" pitchFamily="18" charset="0"/>
              </a:rPr>
              <a:t>Genelkurmay başkanı ve kuvvet komutanlarının cumhurbaşkanı ve meclis başkanına verdikleri muhtıra 12 Mart 1971 de saat </a:t>
            </a:r>
            <a:r>
              <a:rPr lang="tr-TR" dirty="0" smtClean="0">
                <a:latin typeface="Times New Roman" panose="02020603050405020304" pitchFamily="18" charset="0"/>
                <a:cs typeface="Times New Roman" panose="02020603050405020304" pitchFamily="18" charset="0"/>
              </a:rPr>
              <a:t>13.30 </a:t>
            </a:r>
            <a:r>
              <a:rPr lang="tr-TR" dirty="0">
                <a:latin typeface="Times New Roman" panose="02020603050405020304" pitchFamily="18" charset="0"/>
                <a:cs typeface="Times New Roman" panose="02020603050405020304" pitchFamily="18" charset="0"/>
              </a:rPr>
              <a:t>da radyoda </a:t>
            </a:r>
            <a:r>
              <a:rPr lang="tr-TR" dirty="0" err="1" smtClean="0">
                <a:latin typeface="Times New Roman" panose="02020603050405020304" pitchFamily="18" charset="0"/>
                <a:cs typeface="Times New Roman" panose="02020603050405020304" pitchFamily="18" charset="0"/>
              </a:rPr>
              <a:t>yayınlanır.Muhtırada</a:t>
            </a:r>
            <a:r>
              <a:rPr lang="tr-TR" dirty="0" smtClean="0">
                <a:latin typeface="Times New Roman" panose="02020603050405020304" pitchFamily="18" charset="0"/>
                <a:cs typeface="Times New Roman" panose="02020603050405020304" pitchFamily="18" charset="0"/>
              </a:rPr>
              <a:t>: 1.Parlamento </a:t>
            </a:r>
            <a:r>
              <a:rPr lang="tr-TR" dirty="0">
                <a:latin typeface="Times New Roman" panose="02020603050405020304" pitchFamily="18" charset="0"/>
                <a:cs typeface="Times New Roman" panose="02020603050405020304" pitchFamily="18" charset="0"/>
              </a:rPr>
              <a:t>ve hükümeti </a:t>
            </a:r>
            <a:r>
              <a:rPr lang="tr-TR" dirty="0" err="1">
                <a:latin typeface="Times New Roman" panose="02020603050405020304" pitchFamily="18" charset="0"/>
                <a:cs typeface="Times New Roman" panose="02020603050405020304" pitchFamily="18" charset="0"/>
              </a:rPr>
              <a:t>tutum,görüş</a:t>
            </a:r>
            <a:r>
              <a:rPr lang="tr-TR" dirty="0">
                <a:latin typeface="Times New Roman" panose="02020603050405020304" pitchFamily="18" charset="0"/>
                <a:cs typeface="Times New Roman" panose="02020603050405020304" pitchFamily="18" charset="0"/>
              </a:rPr>
              <a:t> ve icraatlarıyla yurdu </a:t>
            </a:r>
            <a:r>
              <a:rPr lang="tr-TR" dirty="0" err="1">
                <a:latin typeface="Times New Roman" panose="02020603050405020304" pitchFamily="18" charset="0"/>
                <a:cs typeface="Times New Roman" panose="02020603050405020304" pitchFamily="18" charset="0"/>
              </a:rPr>
              <a:t>anarşi,kardeş</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kavgası,sosyal</a:t>
            </a:r>
            <a:r>
              <a:rPr lang="tr-TR" dirty="0">
                <a:latin typeface="Times New Roman" panose="02020603050405020304" pitchFamily="18" charset="0"/>
                <a:cs typeface="Times New Roman" panose="02020603050405020304" pitchFamily="18" charset="0"/>
              </a:rPr>
              <a:t> ve ekonomik huzursuzluklar içine sokulduğu tespiti </a:t>
            </a:r>
            <a:r>
              <a:rPr lang="tr-TR" dirty="0" err="1">
                <a:latin typeface="Times New Roman" panose="02020603050405020304" pitchFamily="18" charset="0"/>
                <a:cs typeface="Times New Roman" panose="02020603050405020304" pitchFamily="18" charset="0"/>
              </a:rPr>
              <a:t>yapılır.Atatürk</a:t>
            </a:r>
            <a:r>
              <a:rPr lang="tr-TR" dirty="0">
                <a:latin typeface="Times New Roman" panose="02020603050405020304" pitchFamily="18" charset="0"/>
                <a:cs typeface="Times New Roman" panose="02020603050405020304" pitchFamily="18" charset="0"/>
              </a:rPr>
              <a:t> ün hedef gösterdiği uygarlık seviyesine ulaşma ümidini kamuoyuna </a:t>
            </a:r>
            <a:r>
              <a:rPr lang="tr-TR" dirty="0" err="1">
                <a:latin typeface="Times New Roman" panose="02020603050405020304" pitchFamily="18" charset="0"/>
                <a:cs typeface="Times New Roman" panose="02020603050405020304" pitchFamily="18" charset="0"/>
              </a:rPr>
              <a:t>kaybettirdiği,anayasanın</a:t>
            </a:r>
            <a:r>
              <a:rPr lang="tr-TR" dirty="0">
                <a:latin typeface="Times New Roman" panose="02020603050405020304" pitchFamily="18" charset="0"/>
                <a:cs typeface="Times New Roman" panose="02020603050405020304" pitchFamily="18" charset="0"/>
              </a:rPr>
              <a:t> öngördüğü reformları </a:t>
            </a:r>
            <a:r>
              <a:rPr lang="tr-TR" dirty="0" err="1">
                <a:latin typeface="Times New Roman" panose="02020603050405020304" pitchFamily="18" charset="0"/>
                <a:cs typeface="Times New Roman" panose="02020603050405020304" pitchFamily="18" charset="0"/>
              </a:rPr>
              <a:t>yapamayarak,Türkiye</a:t>
            </a:r>
            <a:r>
              <a:rPr lang="tr-TR" dirty="0">
                <a:latin typeface="Times New Roman" panose="02020603050405020304" pitchFamily="18" charset="0"/>
                <a:cs typeface="Times New Roman" panose="02020603050405020304" pitchFamily="18" charset="0"/>
              </a:rPr>
              <a:t> Cumhuriyetinin geleceğinin ağır bir tehlikeye düşürüldüğü ifade edilir. </a:t>
            </a:r>
            <a:endParaRPr lang="tr-TR" dirty="0" smtClean="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1599531"/>
      </p:ext>
    </p:extLst>
  </p:cSld>
  <p:clrMapOvr>
    <a:overrideClrMapping bg1="lt1" tx1="dk1" bg2="lt2" tx2="dk2" accent1="accent1" accent2="accent2" accent3="accent3" accent4="accent4" accent5="accent5" accent6="accent6" hlink="hlink" folHlink="folHlink"/>
  </p:clrMapOvr>
</p:sld>
</file>

<file path=ppt/slides/slide4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327313" y="723034"/>
            <a:ext cx="7505700" cy="2448000"/>
          </a:xfrm>
        </p:spPr>
        <p:txBody>
          <a:bodyPr>
            <a:noAutofit/>
          </a:bodyPr>
          <a:lstStyle/>
          <a:p>
            <a:pPr algn="just"/>
            <a:r>
              <a:rPr lang="tr-TR" dirty="0">
                <a:latin typeface="Times New Roman" panose="02020603050405020304" pitchFamily="18" charset="0"/>
                <a:cs typeface="Times New Roman" panose="02020603050405020304" pitchFamily="18" charset="0"/>
              </a:rPr>
              <a:t>Türk milleti ve onun sinesinde çıkan silahlı kuvvetlerin bu vahim ortamdan duyduğu ümitsizliği giderecek çarelerin partiler r üstü bir anlayışla meclislerde değerlendirilerek mevcut anarşik ortamı </a:t>
            </a:r>
            <a:r>
              <a:rPr lang="tr-TR" dirty="0" err="1">
                <a:latin typeface="Times New Roman" panose="02020603050405020304" pitchFamily="18" charset="0"/>
                <a:cs typeface="Times New Roman" panose="02020603050405020304" pitchFamily="18" charset="0"/>
              </a:rPr>
              <a:t>giderecek,anayasanın</a:t>
            </a:r>
            <a:r>
              <a:rPr lang="tr-TR" dirty="0">
                <a:latin typeface="Times New Roman" panose="02020603050405020304" pitchFamily="18" charset="0"/>
                <a:cs typeface="Times New Roman" panose="02020603050405020304" pitchFamily="18" charset="0"/>
              </a:rPr>
              <a:t> ön gördüğü reformları Atatürkçü bir anlayışla ele alacak ve inkılap </a:t>
            </a:r>
            <a:r>
              <a:rPr lang="tr-TR" dirty="0" err="1">
                <a:latin typeface="Times New Roman" panose="02020603050405020304" pitchFamily="18" charset="0"/>
                <a:cs typeface="Times New Roman" panose="02020603050405020304" pitchFamily="18" charset="0"/>
              </a:rPr>
              <a:t>kanunalarını</a:t>
            </a:r>
            <a:r>
              <a:rPr lang="tr-TR" dirty="0">
                <a:latin typeface="Times New Roman" panose="02020603050405020304" pitchFamily="18" charset="0"/>
                <a:cs typeface="Times New Roman" panose="02020603050405020304" pitchFamily="18" charset="0"/>
              </a:rPr>
              <a:t> uygulayacak kuvvetli ve inandırıcı bir hükümetin demokratik kurallar içinde kurulması zaruri </a:t>
            </a:r>
            <a:r>
              <a:rPr lang="tr-TR" dirty="0" err="1">
                <a:latin typeface="Times New Roman" panose="02020603050405020304" pitchFamily="18" charset="0"/>
                <a:cs typeface="Times New Roman" panose="02020603050405020304" pitchFamily="18" charset="0"/>
              </a:rPr>
              <a:t>görülür.Bu</a:t>
            </a:r>
            <a:r>
              <a:rPr lang="tr-TR" dirty="0">
                <a:latin typeface="Times New Roman" panose="02020603050405020304" pitchFamily="18" charset="0"/>
                <a:cs typeface="Times New Roman" panose="02020603050405020304" pitchFamily="18" charset="0"/>
              </a:rPr>
              <a:t> beklentiler süratle gerçekleştirilmediği takdirde Türk Silahlı </a:t>
            </a:r>
            <a:r>
              <a:rPr lang="tr-TR" dirty="0" err="1">
                <a:latin typeface="Times New Roman" panose="02020603050405020304" pitchFamily="18" charset="0"/>
                <a:cs typeface="Times New Roman" panose="02020603050405020304" pitchFamily="18" charset="0"/>
              </a:rPr>
              <a:t>Kuvvetleri,kanunların</a:t>
            </a:r>
            <a:r>
              <a:rPr lang="tr-TR" dirty="0">
                <a:latin typeface="Times New Roman" panose="02020603050405020304" pitchFamily="18" charset="0"/>
                <a:cs typeface="Times New Roman" panose="02020603050405020304" pitchFamily="18" charset="0"/>
              </a:rPr>
              <a:t> kendisine vermiş olduğu Türkiye Cumhuriyetini korumak ve kollamak </a:t>
            </a:r>
            <a:r>
              <a:rPr lang="tr-TR" dirty="0" err="1">
                <a:latin typeface="Times New Roman" panose="02020603050405020304" pitchFamily="18" charset="0"/>
                <a:cs typeface="Times New Roman" panose="02020603050405020304" pitchFamily="18" charset="0"/>
              </a:rPr>
              <a:t>görevinş</a:t>
            </a:r>
            <a:r>
              <a:rPr lang="tr-TR" dirty="0">
                <a:latin typeface="Times New Roman" panose="02020603050405020304" pitchFamily="18" charset="0"/>
                <a:cs typeface="Times New Roman" panose="02020603050405020304" pitchFamily="18" charset="0"/>
              </a:rPr>
              <a:t> yerine getirerek idari doğrudan doğruya üzerine almaya kararlıdır.</a:t>
            </a:r>
          </a:p>
          <a:p>
            <a:pPr algn="just"/>
            <a:endParaRPr lang="tr-TR" dirty="0"/>
          </a:p>
        </p:txBody>
      </p:sp>
    </p:spTree>
    <p:extLst>
      <p:ext uri="{BB962C8B-B14F-4D97-AF65-F5344CB8AC3E}">
        <p14:creationId xmlns:p14="http://schemas.microsoft.com/office/powerpoint/2010/main" val="1719707931"/>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52"/>
        <p:cNvGrpSpPr/>
        <p:nvPr/>
      </p:nvGrpSpPr>
      <p:grpSpPr>
        <a:xfrm>
          <a:off x="0" y="0"/>
          <a:ext cx="0" cy="0"/>
          <a:chOff x="0" y="0"/>
          <a:chExt cx="0" cy="0"/>
        </a:xfrm>
      </p:grpSpPr>
      <p:sp>
        <p:nvSpPr>
          <p:cNvPr id="153" name="Google Shape;153;p17"/>
          <p:cNvSpPr txBox="1">
            <a:spLocks noGrp="1"/>
          </p:cNvSpPr>
          <p:nvPr>
            <p:ph type="body" idx="1"/>
          </p:nvPr>
        </p:nvSpPr>
        <p:spPr>
          <a:xfrm>
            <a:off x="271895" y="400937"/>
            <a:ext cx="7505700" cy="3843900"/>
          </a:xfrm>
          <a:prstGeom prst="rect">
            <a:avLst/>
          </a:prstGeom>
        </p:spPr>
        <p:txBody>
          <a:bodyPr spcFirstLastPara="1" wrap="square" lIns="91425" tIns="91425" rIns="91425" bIns="91425" anchor="t" anchorCtr="0">
            <a:noAutofit/>
          </a:bodyPr>
          <a:lstStyle/>
          <a:p>
            <a:pPr marL="342900" indent="-342900" algn="just"/>
            <a:r>
              <a:rPr lang="tr" dirty="0">
                <a:latin typeface="Times New Roman" panose="02020603050405020304" pitchFamily="18" charset="0"/>
                <a:cs typeface="Times New Roman" panose="02020603050405020304" pitchFamily="18" charset="0"/>
              </a:rPr>
              <a:t>Refik Saydam’ın ölümü üzerine 9 Temmuz 1942’de başbakan olan Şükrü Saraçoğlu döneminin ekonomik alanda belki de en fazla akılda kalan ve tartışmaları bugüne kadar sarkan girişimi, Kasım 1942’de çıkarılan</a:t>
            </a:r>
            <a:r>
              <a:rPr lang="tr" dirty="0">
                <a:solidFill>
                  <a:srgbClr val="CC4125"/>
                </a:solidFill>
                <a:latin typeface="Times New Roman" panose="02020603050405020304" pitchFamily="18" charset="0"/>
                <a:cs typeface="Times New Roman" panose="02020603050405020304" pitchFamily="18" charset="0"/>
              </a:rPr>
              <a:t> </a:t>
            </a:r>
            <a:r>
              <a:rPr lang="tr" dirty="0">
                <a:latin typeface="Times New Roman" panose="02020603050405020304" pitchFamily="18" charset="0"/>
                <a:cs typeface="Times New Roman" panose="02020603050405020304" pitchFamily="18" charset="0"/>
              </a:rPr>
              <a:t>Varlık Vergisi Kanunu olmuştur. Servetlerin bir defaya mahsus vergilendirildiği ve vergisini ödemeyenlerin bedensel çalışmaya tabi tutulduğu bu uygulama büyük tartışmalara yol açmış ve sonuçta 1944 yılı başlarında kaldırılmıştır.</a:t>
            </a:r>
            <a:endParaRPr dirty="0">
              <a:latin typeface="Times New Roman" panose="02020603050405020304" pitchFamily="18" charset="0"/>
              <a:cs typeface="Times New Roman" panose="02020603050405020304" pitchFamily="18" charset="0"/>
            </a:endParaRPr>
          </a:p>
          <a:p>
            <a:pPr marL="342900" indent="-342900" algn="just">
              <a:spcBef>
                <a:spcPts val="1600"/>
              </a:spcBef>
              <a:spcAft>
                <a:spcPts val="1600"/>
              </a:spcAft>
            </a:pPr>
            <a:endParaRPr dirty="0">
              <a:latin typeface="Times New Roman" panose="02020603050405020304" pitchFamily="18" charset="0"/>
              <a:cs typeface="Times New Roman" panose="02020603050405020304" pitchFamily="18" charset="0"/>
            </a:endParaRPr>
          </a:p>
        </p:txBody>
      </p:sp>
    </p:spTree>
  </p:cSld>
  <p:clrMapOvr>
    <a:overrideClrMapping bg1="lt1" tx1="dk1" bg2="lt2" tx2="dk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51112" y="404379"/>
            <a:ext cx="8470323" cy="4555548"/>
          </a:xfrm>
        </p:spPr>
        <p:txBody>
          <a:bodyPr>
            <a:noAutofit/>
          </a:bodyPr>
          <a:lstStyle/>
          <a:p>
            <a:pPr algn="just"/>
            <a:r>
              <a:rPr lang="tr-TR" dirty="0">
                <a:latin typeface="Times New Roman" panose="02020603050405020304" pitchFamily="18" charset="0"/>
                <a:cs typeface="Times New Roman" panose="02020603050405020304" pitchFamily="18" charset="0"/>
              </a:rPr>
              <a:t>12 Mart Muhtırası, genelkurmay sekreterliği tarafından üç subaya verildi ve TRT’ye götürülmesi emri verildi. 13 haberlerinde TRT haber spikeri muhtırayı </a:t>
            </a:r>
            <a:r>
              <a:rPr lang="tr-TR" dirty="0" err="1" smtClean="0">
                <a:latin typeface="Times New Roman" panose="02020603050405020304" pitchFamily="18" charset="0"/>
                <a:cs typeface="Times New Roman" panose="02020603050405020304" pitchFamily="18" charset="0"/>
              </a:rPr>
              <a:t>oku’du</a:t>
            </a:r>
            <a:r>
              <a:rPr lang="tr-TR" dirty="0" smtClean="0">
                <a:latin typeface="Times New Roman" panose="02020603050405020304" pitchFamily="18" charset="0"/>
                <a:cs typeface="Times New Roman" panose="02020603050405020304" pitchFamily="18" charset="0"/>
              </a:rPr>
              <a:t>. Bu </a:t>
            </a:r>
            <a:r>
              <a:rPr lang="tr-TR" dirty="0">
                <a:latin typeface="Times New Roman" panose="02020603050405020304" pitchFamily="18" charset="0"/>
                <a:cs typeface="Times New Roman" panose="02020603050405020304" pitchFamily="18" charset="0"/>
              </a:rPr>
              <a:t>muhtıra üzerine Başbakan Demirel istifasını vermek zorunda kalır ve </a:t>
            </a:r>
            <a:r>
              <a:rPr lang="tr-TR" dirty="0" smtClean="0">
                <a:latin typeface="Times New Roman" panose="02020603050405020304" pitchFamily="18" charset="0"/>
                <a:cs typeface="Times New Roman" panose="02020603050405020304" pitchFamily="18" charset="0"/>
              </a:rPr>
              <a:t>Türk </a:t>
            </a:r>
            <a:r>
              <a:rPr lang="tr-TR" dirty="0">
                <a:latin typeface="Times New Roman" panose="02020603050405020304" pitchFamily="18" charset="0"/>
                <a:cs typeface="Times New Roman" panose="02020603050405020304" pitchFamily="18" charset="0"/>
              </a:rPr>
              <a:t>siyasi hayatında yeni bir dönem başlar</a:t>
            </a:r>
            <a:r>
              <a:rPr lang="tr-TR" dirty="0" smtClean="0">
                <a:latin typeface="Times New Roman" panose="02020603050405020304" pitchFamily="18" charset="0"/>
                <a:cs typeface="Times New Roman" panose="02020603050405020304" pitchFamily="18" charset="0"/>
              </a:rPr>
              <a:t>.</a:t>
            </a:r>
          </a:p>
          <a:p>
            <a:pPr lvl="0" algn="just"/>
            <a:r>
              <a:rPr lang="tr-TR" dirty="0">
                <a:latin typeface="Times New Roman" panose="02020603050405020304" pitchFamily="18" charset="0"/>
                <a:cs typeface="Times New Roman" panose="02020603050405020304" pitchFamily="18" charset="0"/>
              </a:rPr>
              <a:t>Muhtıra ihtar manasını taşır .Türk ordusunun </a:t>
            </a:r>
            <a:r>
              <a:rPr lang="tr-TR" dirty="0" err="1">
                <a:latin typeface="Times New Roman" panose="02020603050405020304" pitchFamily="18" charset="0"/>
                <a:cs typeface="Times New Roman" panose="02020603050405020304" pitchFamily="18" charset="0"/>
              </a:rPr>
              <a:t>yöneticileri,siyasileri</a:t>
            </a:r>
            <a:r>
              <a:rPr lang="tr-TR" dirty="0">
                <a:latin typeface="Times New Roman" panose="02020603050405020304" pitchFamily="18" charset="0"/>
                <a:cs typeface="Times New Roman" panose="02020603050405020304" pitchFamily="18" charset="0"/>
              </a:rPr>
              <a:t> görevlerini tam olarak yapamadıkları gerekçesiyle uyarırlar. Eğer ihmal devam ederse ülkeyi yönetme hak ve görevi ellerinden </a:t>
            </a:r>
            <a:r>
              <a:rPr lang="tr-TR" dirty="0" err="1">
                <a:latin typeface="Times New Roman" panose="02020603050405020304" pitchFamily="18" charset="0"/>
                <a:cs typeface="Times New Roman" panose="02020603050405020304" pitchFamily="18" charset="0"/>
              </a:rPr>
              <a:t>alınacaktır.Bu</a:t>
            </a:r>
            <a:r>
              <a:rPr lang="tr-TR" dirty="0">
                <a:latin typeface="Times New Roman" panose="02020603050405020304" pitchFamily="18" charset="0"/>
                <a:cs typeface="Times New Roman" panose="02020603050405020304" pitchFamily="18" charset="0"/>
              </a:rPr>
              <a:t> süreç </a:t>
            </a:r>
            <a:r>
              <a:rPr lang="tr-TR" dirty="0" smtClean="0">
                <a:latin typeface="Times New Roman" panose="02020603050405020304" pitchFamily="18" charset="0"/>
                <a:cs typeface="Times New Roman" panose="02020603050405020304" pitchFamily="18" charset="0"/>
              </a:rPr>
              <a:t>Türkiye’yi </a:t>
            </a:r>
            <a:r>
              <a:rPr lang="tr-TR" dirty="0">
                <a:latin typeface="Times New Roman" panose="02020603050405020304" pitchFamily="18" charset="0"/>
                <a:cs typeface="Times New Roman" panose="02020603050405020304" pitchFamily="18" charset="0"/>
              </a:rPr>
              <a:t>uzun koalisyonlar döneminden sonra yeniden askeri müdahaleye götürecektir</a:t>
            </a:r>
            <a:r>
              <a:rPr lang="tr-TR" dirty="0" smtClean="0">
                <a:latin typeface="Times New Roman" panose="02020603050405020304" pitchFamily="18" charset="0"/>
                <a:cs typeface="Times New Roman" panose="02020603050405020304" pitchFamily="18" charset="0"/>
              </a:rPr>
              <a:t>.</a:t>
            </a:r>
          </a:p>
          <a:p>
            <a:pPr lvl="0" algn="just"/>
            <a:r>
              <a:rPr lang="tr-TR" dirty="0" smtClean="0">
                <a:latin typeface="Times New Roman" panose="02020603050405020304" pitchFamily="18" charset="0"/>
                <a:cs typeface="Times New Roman" panose="02020603050405020304" pitchFamily="18" charset="0"/>
              </a:rPr>
              <a:t>Sıkı </a:t>
            </a:r>
            <a:r>
              <a:rPr lang="tr-TR" dirty="0" err="1" smtClean="0">
                <a:latin typeface="Times New Roman" panose="02020603050405020304" pitchFamily="18" charset="0"/>
                <a:cs typeface="Times New Roman" panose="02020603050405020304" pitchFamily="18" charset="0"/>
              </a:rPr>
              <a:t>yonetimin</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ilk günlerinde alınan </a:t>
            </a:r>
            <a:r>
              <a:rPr lang="tr-TR" dirty="0" smtClean="0">
                <a:latin typeface="Times New Roman" panose="02020603050405020304" pitchFamily="18" charset="0"/>
                <a:cs typeface="Times New Roman" panose="02020603050405020304" pitchFamily="18" charset="0"/>
              </a:rPr>
              <a:t>kararlarla </a:t>
            </a:r>
            <a:r>
              <a:rPr lang="tr-TR" dirty="0">
                <a:latin typeface="Times New Roman" panose="02020603050405020304" pitchFamily="18" charset="0"/>
                <a:cs typeface="Times New Roman" panose="02020603050405020304" pitchFamily="18" charset="0"/>
              </a:rPr>
              <a:t>Meclis dışı siyasi faaliyetler durma noktasına getirilir. Siyasi gençlik örgütleri kapatılırken ,sendika toplantıları yasaklanır. </a:t>
            </a:r>
            <a:r>
              <a:rPr lang="tr-TR" dirty="0" err="1">
                <a:latin typeface="Times New Roman" panose="02020603050405020304" pitchFamily="18" charset="0"/>
                <a:cs typeface="Times New Roman" panose="02020603050405020304" pitchFamily="18" charset="0"/>
              </a:rPr>
              <a:t>Gazatelere</a:t>
            </a:r>
            <a:r>
              <a:rPr lang="tr-TR" dirty="0">
                <a:latin typeface="Times New Roman" panose="02020603050405020304" pitchFamily="18" charset="0"/>
                <a:cs typeface="Times New Roman" panose="02020603050405020304" pitchFamily="18" charset="0"/>
              </a:rPr>
              <a:t> kapatma cezaları verilir. Aşırı uçların propagandalarını yapan bazı dergiler kapatılır .grev ve lokavt yasağı getirilir. Sendikaların sesi soluğu kesilir.</a:t>
            </a: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3392172"/>
      </p:ext>
    </p:extLst>
  </p:cSld>
  <p:clrMapOvr>
    <a:overrideClrMapping bg1="lt1" tx1="dk1" bg2="lt2" tx2="dk2" accent1="accent1" accent2="accent2" accent3="accent3" accent4="accent4" accent5="accent5" accent6="accent6" hlink="hlink" folHlink="folHlink"/>
  </p:clrMapOvr>
</p:sld>
</file>

<file path=ppt/slides/slide5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37258" y="411307"/>
            <a:ext cx="8636578" cy="4417002"/>
          </a:xfrm>
        </p:spPr>
        <p:txBody>
          <a:bodyPr>
            <a:noAutofit/>
          </a:bodyPr>
          <a:lstStyle/>
          <a:p>
            <a:pPr lvl="0" algn="just" fontAlgn="base"/>
            <a:r>
              <a:rPr lang="tr-TR" dirty="0">
                <a:latin typeface="Times New Roman" panose="02020603050405020304" pitchFamily="18" charset="0"/>
                <a:cs typeface="Times New Roman" panose="02020603050405020304" pitchFamily="18" charset="0"/>
              </a:rPr>
              <a:t>Sıkıyönetim iki ay daha uzatılırken , anayasa değişikliği gündeme gelir</a:t>
            </a:r>
            <a:r>
              <a:rPr lang="tr-TR" dirty="0" smtClean="0">
                <a:latin typeface="Times New Roman" panose="02020603050405020304" pitchFamily="18" charset="0"/>
                <a:cs typeface="Times New Roman" panose="02020603050405020304" pitchFamily="18" charset="0"/>
              </a:rPr>
              <a:t>.</a:t>
            </a:r>
          </a:p>
          <a:p>
            <a:pPr algn="just" fontAlgn="base"/>
            <a:r>
              <a:rPr lang="tr-TR" dirty="0">
                <a:latin typeface="Times New Roman" panose="02020603050405020304" pitchFamily="18" charset="0"/>
                <a:cs typeface="Times New Roman" panose="02020603050405020304" pitchFamily="18" charset="0"/>
              </a:rPr>
              <a:t>Hükümetin bundan sonraki hedefi </a:t>
            </a:r>
            <a:r>
              <a:rPr lang="tr-TR" dirty="0" err="1">
                <a:latin typeface="Times New Roman" panose="02020603050405020304" pitchFamily="18" charset="0"/>
                <a:cs typeface="Times New Roman" panose="02020603050405020304" pitchFamily="18" charset="0"/>
              </a:rPr>
              <a:t>sosyo</a:t>
            </a:r>
            <a:r>
              <a:rPr lang="tr-TR" dirty="0">
                <a:latin typeface="Times New Roman" panose="02020603050405020304" pitchFamily="18" charset="0"/>
                <a:cs typeface="Times New Roman" panose="02020603050405020304" pitchFamily="18" charset="0"/>
              </a:rPr>
              <a:t>-ekonomik reformları gerçekleştirmektir . Başbakana göre  askeri </a:t>
            </a:r>
            <a:r>
              <a:rPr lang="tr-TR" dirty="0" err="1">
                <a:latin typeface="Times New Roman" panose="02020603050405020304" pitchFamily="18" charset="0"/>
                <a:cs typeface="Times New Roman" panose="02020603050405020304" pitchFamily="18" charset="0"/>
              </a:rPr>
              <a:t>müdahelelerin</a:t>
            </a:r>
            <a:r>
              <a:rPr lang="tr-TR" dirty="0">
                <a:latin typeface="Times New Roman" panose="02020603050405020304" pitchFamily="18" charset="0"/>
                <a:cs typeface="Times New Roman" panose="02020603050405020304" pitchFamily="18" charset="0"/>
              </a:rPr>
              <a:t> temelinde ekonomik sıkıntılar vardı ve toprak eğitim ve vergi reformlarına öncelik verilecekti. Ağır sanayi </a:t>
            </a:r>
            <a:r>
              <a:rPr lang="tr-TR" dirty="0" smtClean="0">
                <a:latin typeface="Times New Roman" panose="02020603050405020304" pitchFamily="18" charset="0"/>
                <a:cs typeface="Times New Roman" panose="02020603050405020304" pitchFamily="18" charset="0"/>
              </a:rPr>
              <a:t>kurulacak, </a:t>
            </a:r>
            <a:r>
              <a:rPr lang="tr-TR" dirty="0">
                <a:latin typeface="Times New Roman" panose="02020603050405020304" pitchFamily="18" charset="0"/>
                <a:cs typeface="Times New Roman" panose="02020603050405020304" pitchFamily="18" charset="0"/>
              </a:rPr>
              <a:t>maden kaynakları </a:t>
            </a:r>
            <a:r>
              <a:rPr lang="tr-TR" dirty="0" smtClean="0">
                <a:latin typeface="Times New Roman" panose="02020603050405020304" pitchFamily="18" charset="0"/>
                <a:cs typeface="Times New Roman" panose="02020603050405020304" pitchFamily="18" charset="0"/>
              </a:rPr>
              <a:t>millileştirilecek, </a:t>
            </a:r>
            <a:r>
              <a:rPr lang="tr-TR" dirty="0">
                <a:latin typeface="Times New Roman" panose="02020603050405020304" pitchFamily="18" charset="0"/>
                <a:cs typeface="Times New Roman" panose="02020603050405020304" pitchFamily="18" charset="0"/>
              </a:rPr>
              <a:t>tarım modernleştirilecekti. </a:t>
            </a:r>
            <a:r>
              <a:rPr lang="tr-TR" dirty="0" smtClean="0">
                <a:latin typeface="Times New Roman" panose="02020603050405020304" pitchFamily="18" charset="0"/>
                <a:cs typeface="Times New Roman" panose="02020603050405020304" pitchFamily="18" charset="0"/>
              </a:rPr>
              <a:t>Kısaca, </a:t>
            </a:r>
            <a:r>
              <a:rPr lang="tr-TR" dirty="0">
                <a:latin typeface="Times New Roman" panose="02020603050405020304" pitchFamily="18" charset="0"/>
                <a:cs typeface="Times New Roman" panose="02020603050405020304" pitchFamily="18" charset="0"/>
              </a:rPr>
              <a:t>Türk sanayii ortak pazarla rekabet edecek hale getirilecekti.</a:t>
            </a:r>
          </a:p>
          <a:p>
            <a:pPr algn="just" fontAlgn="base"/>
            <a:r>
              <a:rPr lang="tr-TR" dirty="0" smtClean="0">
                <a:latin typeface="Times New Roman" panose="02020603050405020304" pitchFamily="18" charset="0"/>
                <a:cs typeface="Times New Roman" panose="02020603050405020304" pitchFamily="18" charset="0"/>
              </a:rPr>
              <a:t>Ancak, </a:t>
            </a:r>
            <a:r>
              <a:rPr lang="tr-TR" dirty="0">
                <a:latin typeface="Times New Roman" panose="02020603050405020304" pitchFamily="18" charset="0"/>
                <a:cs typeface="Times New Roman" panose="02020603050405020304" pitchFamily="18" charset="0"/>
              </a:rPr>
              <a:t>tüm bu </a:t>
            </a:r>
            <a:r>
              <a:rPr lang="tr-TR" dirty="0" smtClean="0">
                <a:latin typeface="Times New Roman" panose="02020603050405020304" pitchFamily="18" charset="0"/>
                <a:cs typeface="Times New Roman" panose="02020603050405020304" pitchFamily="18" charset="0"/>
              </a:rPr>
              <a:t>hedefler, </a:t>
            </a:r>
            <a:r>
              <a:rPr lang="tr-TR" dirty="0">
                <a:latin typeface="Times New Roman" panose="02020603050405020304" pitchFamily="18" charset="0"/>
                <a:cs typeface="Times New Roman" panose="02020603050405020304" pitchFamily="18" charset="0"/>
              </a:rPr>
              <a:t>özellikle de toprak reformu muhalifler tarafından tepki ile karşılanacak ve süreç hükümetin istifası ile sonuçlanacaktır . Bir hafta sonra yeniden hükümeti kuran Erim bu kez çok temkinlidir ve tepki göreceğini düşündüğü konuları gündemine almayacaktır . Ancak , </a:t>
            </a:r>
            <a:r>
              <a:rPr lang="tr-TR" dirty="0" smtClean="0">
                <a:latin typeface="Times New Roman" panose="02020603050405020304" pitchFamily="18" charset="0"/>
                <a:cs typeface="Times New Roman" panose="02020603050405020304" pitchFamily="18" charset="0"/>
              </a:rPr>
              <a:t>yine de </a:t>
            </a:r>
            <a:r>
              <a:rPr lang="tr-TR" dirty="0">
                <a:latin typeface="Times New Roman" panose="02020603050405020304" pitchFamily="18" charset="0"/>
                <a:cs typeface="Times New Roman" panose="02020603050405020304" pitchFamily="18" charset="0"/>
              </a:rPr>
              <a:t>bu dönem de fazla uzun sürmeyecek ve 17 </a:t>
            </a:r>
            <a:r>
              <a:rPr lang="tr-TR" dirty="0" smtClean="0">
                <a:latin typeface="Times New Roman" panose="02020603050405020304" pitchFamily="18" charset="0"/>
                <a:cs typeface="Times New Roman" panose="02020603050405020304" pitchFamily="18" charset="0"/>
              </a:rPr>
              <a:t>Nisan </a:t>
            </a:r>
            <a:r>
              <a:rPr lang="tr-TR" dirty="0">
                <a:latin typeface="Times New Roman" panose="02020603050405020304" pitchFamily="18" charset="0"/>
                <a:cs typeface="Times New Roman" panose="02020603050405020304" pitchFamily="18" charset="0"/>
              </a:rPr>
              <a:t>1972 de Erim in istifası ile sona erecektir . Bundan sonrada Ferit Melen hükümeti devralacaktır .</a:t>
            </a:r>
          </a:p>
          <a:p>
            <a:pPr lvl="0" algn="just" fontAlgn="base"/>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4299006"/>
      </p:ext>
    </p:extLst>
  </p:cSld>
  <p:clrMapOvr>
    <a:overrideClrMapping bg1="lt1" tx1="dk1" bg2="lt2" tx2="dk2" accent1="accent1" accent2="accent2" accent3="accent3" accent4="accent4" accent5="accent5" accent6="accent6" hlink="hlink" folHlink="folHlink"/>
  </p:clrMapOvr>
</p:sld>
</file>

<file path=ppt/slides/slide5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16478" y="369743"/>
            <a:ext cx="7505700" cy="2448000"/>
          </a:xfrm>
        </p:spPr>
        <p:txBody>
          <a:bodyPr>
            <a:normAutofit lnSpcReduction="10000"/>
          </a:bodyPr>
          <a:lstStyle/>
          <a:p>
            <a:pPr lvl="0" algn="just" fontAlgn="base"/>
            <a:r>
              <a:rPr lang="tr-TR" dirty="0">
                <a:latin typeface="Times New Roman" panose="02020603050405020304" pitchFamily="18" charset="0"/>
                <a:cs typeface="Times New Roman" panose="02020603050405020304" pitchFamily="18" charset="0"/>
              </a:rPr>
              <a:t>Koalisyon dönemi başlar CHP ve MSP aralarında bir hükümet protokolü imzalar.</a:t>
            </a:r>
          </a:p>
          <a:p>
            <a:pPr algn="just"/>
            <a:r>
              <a:rPr lang="tr-TR" dirty="0">
                <a:latin typeface="Times New Roman" panose="02020603050405020304" pitchFamily="18" charset="0"/>
                <a:cs typeface="Times New Roman" panose="02020603050405020304" pitchFamily="18" charset="0"/>
              </a:rPr>
              <a:t>5 haziran da genel seçim kararı alınır . Ama tek </a:t>
            </a:r>
            <a:r>
              <a:rPr lang="tr-TR" dirty="0" smtClean="0">
                <a:latin typeface="Times New Roman" panose="02020603050405020304" pitchFamily="18" charset="0"/>
                <a:cs typeface="Times New Roman" panose="02020603050405020304" pitchFamily="18" charset="0"/>
              </a:rPr>
              <a:t>iktidar </a:t>
            </a:r>
            <a:r>
              <a:rPr lang="tr-TR" dirty="0">
                <a:latin typeface="Times New Roman" panose="02020603050405020304" pitchFamily="18" charset="0"/>
                <a:cs typeface="Times New Roman" panose="02020603050405020304" pitchFamily="18" charset="0"/>
              </a:rPr>
              <a:t>başa gelemez ve ülkede </a:t>
            </a:r>
            <a:r>
              <a:rPr lang="tr-TR" dirty="0" smtClean="0">
                <a:latin typeface="Times New Roman" panose="02020603050405020304" pitchFamily="18" charset="0"/>
                <a:cs typeface="Times New Roman" panose="02020603050405020304" pitchFamily="18" charset="0"/>
              </a:rPr>
              <a:t>sağcı-solcu çatışmaları, işsizlik, şiddet  </a:t>
            </a:r>
            <a:r>
              <a:rPr lang="tr-TR" dirty="0">
                <a:latin typeface="Times New Roman" panose="02020603050405020304" pitchFamily="18" charset="0"/>
                <a:cs typeface="Times New Roman" panose="02020603050405020304" pitchFamily="18" charset="0"/>
              </a:rPr>
              <a:t>olayları eksilmeden devam eder . Sağ kesimin </a:t>
            </a:r>
            <a:r>
              <a:rPr lang="tr-TR" dirty="0" err="1" smtClean="0">
                <a:latin typeface="Times New Roman" panose="02020603050405020304" pitchFamily="18" charset="0"/>
                <a:cs typeface="Times New Roman" panose="02020603050405020304" pitchFamily="18" charset="0"/>
              </a:rPr>
              <a:t>kominizm</a:t>
            </a:r>
            <a:r>
              <a:rPr lang="tr-TR" dirty="0" smtClean="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sol kesimin faşizm korkusu ile halkı tehdit etmeleri , yumuşama ortamını sabote eder. </a:t>
            </a:r>
            <a:r>
              <a:rPr lang="tr-TR" dirty="0" smtClean="0">
                <a:latin typeface="Times New Roman" panose="02020603050405020304" pitchFamily="18" charset="0"/>
                <a:cs typeface="Times New Roman" panose="02020603050405020304" pitchFamily="18" charset="0"/>
              </a:rPr>
              <a:t>Her geçen </a:t>
            </a:r>
            <a:r>
              <a:rPr lang="tr-TR" dirty="0">
                <a:latin typeface="Times New Roman" panose="02020603050405020304" pitchFamily="18" charset="0"/>
                <a:cs typeface="Times New Roman" panose="02020603050405020304" pitchFamily="18" charset="0"/>
              </a:rPr>
              <a:t>gün neredeyse 20 vatandaşın hayatını kaybettiği bir sürece </a:t>
            </a:r>
            <a:r>
              <a:rPr lang="tr-TR" dirty="0" smtClean="0">
                <a:latin typeface="Times New Roman" panose="02020603050405020304" pitchFamily="18" charset="0"/>
                <a:cs typeface="Times New Roman" panose="02020603050405020304" pitchFamily="18" charset="0"/>
              </a:rPr>
              <a:t>girilir.</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7783220"/>
      </p:ext>
    </p:extLst>
  </p:cSld>
  <p:clrMapOvr>
    <a:overrideClrMapping bg1="lt1" tx1="dk1" bg2="lt2" tx2="dk2" accent1="accent1" accent2="accent2" accent3="accent3" accent4="accent4" accent5="accent5" accent6="accent6" hlink="hlink" folHlink="folHlink"/>
  </p:clrMapOvr>
</p:sld>
</file>

<file path=ppt/slides/slide5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524933" y="209405"/>
            <a:ext cx="6394145" cy="857400"/>
          </a:xfrm>
        </p:spPr>
        <p:txBody>
          <a:bodyPr>
            <a:normAutofit/>
          </a:bodyPr>
          <a:lstStyle/>
          <a:p>
            <a:pPr algn="just"/>
            <a:r>
              <a:rPr lang="tr-TR" sz="2100" b="1" dirty="0">
                <a:latin typeface="Times New Roman" panose="02020603050405020304" pitchFamily="18" charset="0"/>
                <a:cs typeface="Times New Roman" panose="02020603050405020304" pitchFamily="18" charset="0"/>
              </a:rPr>
              <a:t>12 Eylül Hükümet Darbesi ve </a:t>
            </a:r>
            <a:r>
              <a:rPr lang="tr-TR" sz="2100" b="1" dirty="0" smtClean="0">
                <a:latin typeface="Times New Roman" panose="02020603050405020304" pitchFamily="18" charset="0"/>
                <a:cs typeface="Times New Roman" panose="02020603050405020304" pitchFamily="18" charset="0"/>
              </a:rPr>
              <a:t>Sonrası(1980-2007)</a:t>
            </a:r>
            <a:endParaRPr lang="tr-TR" sz="2100" b="1" dirty="0">
              <a:latin typeface="Times New Roman" panose="02020603050405020304" pitchFamily="18" charset="0"/>
              <a:cs typeface="Times New Roman" panose="02020603050405020304" pitchFamily="18" charset="0"/>
            </a:endParaRPr>
          </a:p>
        </p:txBody>
      </p:sp>
      <p:sp>
        <p:nvSpPr>
          <p:cNvPr id="3" name="Metin Yer Tutucusu 2"/>
          <p:cNvSpPr>
            <a:spLocks noGrp="1"/>
          </p:cNvSpPr>
          <p:nvPr>
            <p:ph type="body" idx="1"/>
          </p:nvPr>
        </p:nvSpPr>
        <p:spPr>
          <a:xfrm>
            <a:off x="524933" y="807341"/>
            <a:ext cx="8099522" cy="2379205"/>
          </a:xfrm>
        </p:spPr>
        <p:txBody>
          <a:bodyPr>
            <a:noAutofit/>
          </a:bodyPr>
          <a:lstStyle/>
          <a:p>
            <a:pPr algn="just"/>
            <a:r>
              <a:rPr lang="tr-TR" dirty="0">
                <a:latin typeface="Times New Roman" panose="02020603050405020304" pitchFamily="18" charset="0"/>
                <a:cs typeface="Times New Roman" panose="02020603050405020304" pitchFamily="18" charset="0"/>
              </a:rPr>
              <a:t>Türk Silahlı Kuvvetlerinin 12 Eylül 1980 günü gerçekleştirdiği askeri müdahale ile Süleyman Demirel'in Başbakan'ı olduğu hükümet görevden alındı, Türkiye Büyük Meclisi hükümsüz kılındı. Dokuz yıl süren bu dönemde partiler geçersiz kılındı, parti liderleri önce gözetim altında tutuldu, ardından yargılandı. 1970 sonrasında değiştirilen 1961 Anayasası tamamen rafa kaldırıldı ve Türkiye siyasetinin yeniden tasarlandığı bir askeri dönem başladı.</a:t>
            </a:r>
          </a:p>
        </p:txBody>
      </p:sp>
      <p:pic>
        <p:nvPicPr>
          <p:cNvPr id="1026" name="Picture 2" descr="https://cdn2.aksam.com.tr/aksam/fotogaleri/haber_icerik/images/12092018103556595066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5618" y="3102498"/>
            <a:ext cx="5263459" cy="18555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3935363"/>
      </p:ext>
    </p:extLst>
  </p:cSld>
  <p:clrMapOvr>
    <a:overrideClrMapping bg1="lt1" tx1="dk1" bg2="lt2" tx2="dk2" accent1="accent1" accent2="accent2" accent3="accent3" accent4="accent4" accent5="accent5" accent6="accent6" hlink="hlink" folHlink="folHlink"/>
  </p:clrMapOvr>
</p:sld>
</file>

<file path=ppt/slides/slide5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271894" y="251978"/>
            <a:ext cx="7729105" cy="3481821"/>
          </a:xfrm>
        </p:spPr>
        <p:txBody>
          <a:bodyPr>
            <a:noAutofit/>
          </a:bodyPr>
          <a:lstStyle/>
          <a:p>
            <a:pPr algn="just"/>
            <a:r>
              <a:rPr lang="tr-TR" dirty="0">
                <a:latin typeface="Times New Roman" panose="02020603050405020304" pitchFamily="18" charset="0"/>
                <a:cs typeface="Times New Roman" panose="02020603050405020304" pitchFamily="18" charset="0"/>
              </a:rPr>
              <a:t>Emir-komuta zinciri içinde gerçekleştirilen bu darbe, 27 Mayıs 1960 darbesi ve 12 Mart 1971 muhtırasının ardından Türkiye Cumhuriyeti tarihinde silahlı kuvvetlerin yönetime üçüncü açık müdahalesi olarak tarihteki yerini aldı.</a:t>
            </a:r>
          </a:p>
          <a:p>
            <a:pPr algn="just"/>
            <a:endParaRPr lang="tr-TR" dirty="0">
              <a:latin typeface="Times New Roman" panose="02020603050405020304" pitchFamily="18" charset="0"/>
              <a:cs typeface="Times New Roman" panose="02020603050405020304" pitchFamily="18" charset="0"/>
            </a:endParaRPr>
          </a:p>
          <a:p>
            <a:pPr algn="just"/>
            <a:r>
              <a:rPr lang="tr-TR" dirty="0">
                <a:latin typeface="Times New Roman" panose="02020603050405020304" pitchFamily="18" charset="0"/>
                <a:cs typeface="Times New Roman" panose="02020603050405020304" pitchFamily="18" charset="0"/>
              </a:rPr>
              <a:t>12 Eylül 1980 Cuma günü saat 03.59'da Türkiye radyoları (TRT) İstiklal Marşı'nın çalınmasıyla birlikte yayına geçti. Daha sonra anons yapılmadan Harbiye Marşı çalındı. Marşın bitiminde Genelkurmay ve Milli Güvenlik Konseyi Başkanı Orgeneral Kenan Evren imzasıyla yayınlanan Milli Güvenlik Konseyi'nin bir numaralı bildirisi okunmaya başlandı.</a:t>
            </a:r>
          </a:p>
          <a:p>
            <a:pPr marL="76200" indent="0" algn="just">
              <a:buNone/>
            </a:pPr>
            <a:endParaRPr lang="tr-TR" dirty="0">
              <a:latin typeface="Times New Roman" panose="02020603050405020304" pitchFamily="18" charset="0"/>
              <a:cs typeface="Times New Roman" panose="02020603050405020304" pitchFamily="18" charset="0"/>
            </a:endParaRPr>
          </a:p>
          <a:p>
            <a:pPr marL="76200" indent="0" algn="just">
              <a:buNone/>
            </a:pPr>
            <a:r>
              <a:rPr lang="tr-TR"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88012830"/>
      </p:ext>
    </p:extLst>
  </p:cSld>
  <p:clrMapOvr>
    <a:overrideClrMapping bg1="lt1" tx1="dk1" bg2="lt2" tx2="dk2" accent1="accent1" accent2="accent2" accent3="accent3" accent4="accent4" accent5="accent5" accent6="accent6" hlink="hlink" folHlink="folHlink"/>
  </p:clrMapOvr>
</p:sld>
</file>

<file path=ppt/slides/slide5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1213135" y="447126"/>
            <a:ext cx="6330665" cy="806710"/>
          </a:xfrm>
        </p:spPr>
        <p:txBody>
          <a:bodyPr>
            <a:noAutofit/>
          </a:bodyPr>
          <a:lstStyle/>
          <a:p>
            <a:pPr algn="just"/>
            <a:r>
              <a:rPr lang="tr-TR" dirty="0">
                <a:latin typeface="Times New Roman" panose="02020603050405020304" pitchFamily="18" charset="0"/>
                <a:cs typeface="Times New Roman" panose="02020603050405020304" pitchFamily="18" charset="0"/>
              </a:rPr>
              <a:t>Kenan Evren'in unutulmayan o gece 04.00 sularında TRT'de yaptığı konuşma:</a:t>
            </a: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algn="just"/>
            <a:endParaRPr lang="tr-TR" dirty="0">
              <a:latin typeface="Times New Roman" panose="02020603050405020304" pitchFamily="18" charset="0"/>
              <a:cs typeface="Times New Roman" panose="02020603050405020304" pitchFamily="18" charset="0"/>
            </a:endParaRPr>
          </a:p>
          <a:p>
            <a:pPr marL="76200" indent="0" algn="just">
              <a:buNone/>
            </a:pPr>
            <a:r>
              <a:rPr lang="tr-TR" dirty="0">
                <a:latin typeface="Times New Roman" panose="02020603050405020304" pitchFamily="18" charset="0"/>
                <a:cs typeface="Times New Roman" panose="02020603050405020304" pitchFamily="18" charset="0"/>
              </a:rPr>
              <a:t>         </a:t>
            </a:r>
          </a:p>
          <a:p>
            <a:pPr marL="76200" indent="0" algn="just">
              <a:buNone/>
            </a:pPr>
            <a:endParaRPr lang="tr-TR" dirty="0">
              <a:latin typeface="Times New Roman" panose="02020603050405020304" pitchFamily="18" charset="0"/>
              <a:cs typeface="Times New Roman" panose="02020603050405020304" pitchFamily="18" charset="0"/>
            </a:endParaRPr>
          </a:p>
        </p:txBody>
      </p:sp>
      <p:pic>
        <p:nvPicPr>
          <p:cNvPr id="4" name="1980-2016 Tüm Darbe Bildirileri[Trim]">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1794932" y="1547283"/>
            <a:ext cx="5283201" cy="2701334"/>
          </a:xfrm>
          <a:prstGeom prst="rect">
            <a:avLst/>
          </a:prstGeom>
        </p:spPr>
      </p:pic>
    </p:spTree>
    <p:extLst>
      <p:ext uri="{BB962C8B-B14F-4D97-AF65-F5344CB8AC3E}">
        <p14:creationId xmlns:p14="http://schemas.microsoft.com/office/powerpoint/2010/main" val="265601208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452004" y="284491"/>
            <a:ext cx="7505700" cy="446375"/>
          </a:xfrm>
        </p:spPr>
        <p:txBody>
          <a:bodyPr>
            <a:normAutofit fontScale="90000"/>
          </a:bodyPr>
          <a:lstStyle/>
          <a:p>
            <a:pPr algn="just"/>
            <a:r>
              <a:rPr lang="tr-TR" sz="2100" b="1" dirty="0">
                <a:latin typeface="Times New Roman" panose="02020603050405020304" pitchFamily="18" charset="0"/>
                <a:cs typeface="Times New Roman" panose="02020603050405020304" pitchFamily="18" charset="0"/>
              </a:rPr>
              <a:t>Askeri Müdahalenin Sonuçları</a:t>
            </a:r>
          </a:p>
        </p:txBody>
      </p:sp>
      <p:sp>
        <p:nvSpPr>
          <p:cNvPr id="3" name="Metin Yer Tutucusu 2"/>
          <p:cNvSpPr>
            <a:spLocks noGrp="1"/>
          </p:cNvSpPr>
          <p:nvPr>
            <p:ph type="body" idx="1"/>
          </p:nvPr>
        </p:nvSpPr>
        <p:spPr>
          <a:xfrm>
            <a:off x="452003" y="827847"/>
            <a:ext cx="8691997" cy="5011843"/>
          </a:xfrm>
        </p:spPr>
        <p:txBody>
          <a:bodyPr>
            <a:noAutofit/>
          </a:bodyPr>
          <a:lstStyle/>
          <a:p>
            <a:pPr algn="just"/>
            <a:r>
              <a:rPr lang="tr-TR" dirty="0">
                <a:latin typeface="Times New Roman" panose="02020603050405020304" pitchFamily="18" charset="0"/>
                <a:cs typeface="Times New Roman" panose="02020603050405020304" pitchFamily="18" charset="0"/>
              </a:rPr>
              <a:t>Siyasi partiler kapatıldı, parti liderleri gözetim altında tutuldu, yargılandı. Türk siyasetinin yeniden tasarlandığı ve yaklaşık dokuz yıl süren askeri düzende, 14 bin kişi yurttaşlıktan çıkarıldı</a:t>
            </a:r>
            <a:r>
              <a:rPr lang="tr-TR" dirty="0" smtClean="0">
                <a:latin typeface="Times New Roman" panose="02020603050405020304" pitchFamily="18" charset="0"/>
                <a:cs typeface="Times New Roman" panose="02020603050405020304" pitchFamily="18" charset="0"/>
              </a:rPr>
              <a:t>.</a:t>
            </a:r>
            <a:endParaRPr lang="tr-TR" dirty="0">
              <a:latin typeface="Times New Roman" panose="02020603050405020304" pitchFamily="18" charset="0"/>
              <a:cs typeface="Times New Roman" panose="02020603050405020304" pitchFamily="18" charset="0"/>
            </a:endParaRPr>
          </a:p>
          <a:p>
            <a:pPr algn="just"/>
            <a:r>
              <a:rPr lang="tr-TR" dirty="0">
                <a:latin typeface="Times New Roman" panose="02020603050405020304" pitchFamily="18" charset="0"/>
                <a:cs typeface="Times New Roman" panose="02020603050405020304" pitchFamily="18" charset="0"/>
              </a:rPr>
              <a:t>Açılan 210 bin davada 230 bin kişi yargılandı. 517 kişiye idam cezası verildi. 171 kişinin işkenceden öldüğü belgelendi. 937 film sakıncalı bulunduğu için yasaklandı. Gazeteler 300 gün yayın yapamadı. 30 bin kişi sakıncalı olduğu için işten atıldı</a:t>
            </a:r>
            <a:r>
              <a:rPr lang="tr-TR" dirty="0" smtClean="0">
                <a:latin typeface="Times New Roman" panose="02020603050405020304" pitchFamily="18" charset="0"/>
                <a:cs typeface="Times New Roman" panose="02020603050405020304" pitchFamily="18" charset="0"/>
              </a:rPr>
              <a:t>.</a:t>
            </a:r>
            <a:endParaRPr lang="tr-TR" dirty="0">
              <a:latin typeface="Times New Roman" panose="02020603050405020304" pitchFamily="18" charset="0"/>
              <a:cs typeface="Times New Roman" panose="02020603050405020304" pitchFamily="18" charset="0"/>
            </a:endParaRPr>
          </a:p>
          <a:p>
            <a:pPr algn="just"/>
            <a:r>
              <a:rPr lang="tr-TR" dirty="0">
                <a:latin typeface="Times New Roman" panose="02020603050405020304" pitchFamily="18" charset="0"/>
                <a:cs typeface="Times New Roman" panose="02020603050405020304" pitchFamily="18" charset="0"/>
              </a:rPr>
              <a:t>TBMM kapatıldı, 1961 Anayasası ortadan kaldırıldı. Ülke 13 sıkıyönetim bölgesine ayrıldı. 13 general sıkıyönetim komutanı olarak atandı. Belediye başkanlıklarına askerler getirildi</a:t>
            </a:r>
            <a:r>
              <a:rPr lang="tr-TR" dirty="0" smtClean="0">
                <a:latin typeface="Times New Roman" panose="02020603050405020304" pitchFamily="18" charset="0"/>
                <a:cs typeface="Times New Roman" panose="02020603050405020304" pitchFamily="18" charset="0"/>
              </a:rPr>
              <a:t>.</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0017313"/>
      </p:ext>
    </p:extLst>
  </p:cSld>
  <p:clrMapOvr>
    <a:overrideClrMapping bg1="lt1" tx1="dk1" bg2="lt2" tx2="dk2" accent1="accent1" accent2="accent2" accent3="accent3" accent4="accent4" accent5="accent5" accent6="accent6" hlink="hlink" folHlink="folHlink"/>
  </p:clrMapOvr>
</p:sld>
</file>

<file path=ppt/slides/slide5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313459" y="319127"/>
            <a:ext cx="7505700" cy="387455"/>
          </a:xfrm>
        </p:spPr>
        <p:txBody>
          <a:bodyPr>
            <a:normAutofit fontScale="90000"/>
          </a:bodyPr>
          <a:lstStyle/>
          <a:p>
            <a:pPr algn="just"/>
            <a:r>
              <a:rPr lang="tr-TR" sz="2100" b="1" dirty="0">
                <a:latin typeface="Times New Roman" panose="02020603050405020304" pitchFamily="18" charset="0"/>
                <a:cs typeface="Times New Roman" panose="02020603050405020304" pitchFamily="18" charset="0"/>
              </a:rPr>
              <a:t>Darbe sonrası</a:t>
            </a:r>
          </a:p>
        </p:txBody>
      </p:sp>
      <p:sp>
        <p:nvSpPr>
          <p:cNvPr id="3" name="Metin Yer Tutucusu 2"/>
          <p:cNvSpPr>
            <a:spLocks noGrp="1"/>
          </p:cNvSpPr>
          <p:nvPr>
            <p:ph type="body" idx="1"/>
          </p:nvPr>
        </p:nvSpPr>
        <p:spPr>
          <a:xfrm>
            <a:off x="313459" y="897121"/>
            <a:ext cx="8248650" cy="3448200"/>
          </a:xfrm>
        </p:spPr>
        <p:txBody>
          <a:bodyPr>
            <a:noAutofit/>
          </a:bodyPr>
          <a:lstStyle/>
          <a:p>
            <a:pPr algn="just"/>
            <a:r>
              <a:rPr lang="tr-TR" dirty="0">
                <a:latin typeface="Times New Roman" panose="02020603050405020304" pitchFamily="18" charset="0"/>
                <a:cs typeface="Times New Roman" panose="02020603050405020304" pitchFamily="18" charset="0"/>
              </a:rPr>
              <a:t>Darbenin ardından geçen 3 yıl içinde önemli kanunların tamamına yakını değiştirilir ve askeri yönetimin belirlediği Danışma Meclisi tarafından hazırlanan 1982 Anayasası, yapılan "güdümlü" referandumla yüzde 92'lik "Evet" oyu alır ve yürürlüğe girer</a:t>
            </a:r>
            <a:r>
              <a:rPr lang="tr-TR" dirty="0" smtClean="0">
                <a:latin typeface="Times New Roman" panose="02020603050405020304" pitchFamily="18" charset="0"/>
                <a:cs typeface="Times New Roman" panose="02020603050405020304" pitchFamily="18" charset="0"/>
              </a:rPr>
              <a:t>.</a:t>
            </a:r>
            <a:endParaRPr lang="tr-TR" dirty="0">
              <a:latin typeface="Times New Roman" panose="02020603050405020304" pitchFamily="18" charset="0"/>
              <a:cs typeface="Times New Roman" panose="02020603050405020304" pitchFamily="18" charset="0"/>
            </a:endParaRPr>
          </a:p>
          <a:p>
            <a:pPr algn="just"/>
            <a:r>
              <a:rPr lang="tr-TR" dirty="0">
                <a:latin typeface="Times New Roman" panose="02020603050405020304" pitchFamily="18" charset="0"/>
                <a:cs typeface="Times New Roman" panose="02020603050405020304" pitchFamily="18" charset="0"/>
              </a:rPr>
              <a:t>12 Eylül darbesi lideri Kenan Evren Cumhurbaşkanı olur</a:t>
            </a:r>
            <a:r>
              <a:rPr lang="tr-TR" dirty="0" smtClean="0">
                <a:latin typeface="Times New Roman" panose="02020603050405020304" pitchFamily="18" charset="0"/>
                <a:cs typeface="Times New Roman" panose="02020603050405020304" pitchFamily="18" charset="0"/>
              </a:rPr>
              <a:t>.</a:t>
            </a:r>
            <a:endParaRPr lang="tr-TR" dirty="0">
              <a:latin typeface="Times New Roman" panose="02020603050405020304" pitchFamily="18" charset="0"/>
              <a:cs typeface="Times New Roman" panose="02020603050405020304" pitchFamily="18" charset="0"/>
            </a:endParaRPr>
          </a:p>
          <a:p>
            <a:pPr algn="just"/>
            <a:r>
              <a:rPr lang="tr-TR" dirty="0">
                <a:latin typeface="Times New Roman" panose="02020603050405020304" pitchFamily="18" charset="0"/>
                <a:cs typeface="Times New Roman" panose="02020603050405020304" pitchFamily="18" charset="0"/>
              </a:rPr>
              <a:t>3 Mart 1983’ te Siyasi Partiler Kanunu kabul edildikten sonra, 12 Eylül’de yasaklanan siyasi parti faaliyetlerine izin verilir.</a:t>
            </a:r>
          </a:p>
          <a:p>
            <a:pPr algn="just"/>
            <a:r>
              <a:rPr lang="tr-TR" dirty="0" smtClean="0">
                <a:latin typeface="Times New Roman" panose="02020603050405020304" pitchFamily="18" charset="0"/>
                <a:cs typeface="Times New Roman" panose="02020603050405020304" pitchFamily="18" charset="0"/>
              </a:rPr>
              <a:t>Anavatan </a:t>
            </a:r>
            <a:r>
              <a:rPr lang="tr-TR" dirty="0">
                <a:latin typeface="Times New Roman" panose="02020603050405020304" pitchFamily="18" charset="0"/>
                <a:cs typeface="Times New Roman" panose="02020603050405020304" pitchFamily="18" charset="0"/>
              </a:rPr>
              <a:t>(ANAP) partisi kurulur. Darbe sonrası ilk seçimler yapılır ve Turgut Özal yönetimindeki ANAP %</a:t>
            </a:r>
            <a:r>
              <a:rPr lang="tr-TR" dirty="0" smtClean="0">
                <a:latin typeface="Times New Roman" panose="02020603050405020304" pitchFamily="18" charset="0"/>
                <a:cs typeface="Times New Roman" panose="02020603050405020304" pitchFamily="18" charset="0"/>
              </a:rPr>
              <a:t>45’lik </a:t>
            </a:r>
            <a:r>
              <a:rPr lang="tr-TR" dirty="0">
                <a:latin typeface="Times New Roman" panose="02020603050405020304" pitchFamily="18" charset="0"/>
                <a:cs typeface="Times New Roman" panose="02020603050405020304" pitchFamily="18" charset="0"/>
              </a:rPr>
              <a:t>oy oranıyla tek başına iktidar olur.</a:t>
            </a:r>
          </a:p>
          <a:p>
            <a:pPr algn="just"/>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1998305"/>
      </p:ext>
    </p:extLst>
  </p:cSld>
  <p:clrMapOvr>
    <a:overrideClrMapping bg1="lt1" tx1="dk1" bg2="lt2" tx2="dk2" accent1="accent1" accent2="accent2" accent3="accent3" accent4="accent4" accent5="accent5" accent6="accent6" hlink="hlink" folHlink="folHlink"/>
  </p:clrMapOvr>
</p:sld>
</file>

<file path=ppt/slides/slide5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Metin Yer Tutucusu 2"/>
          <p:cNvSpPr>
            <a:spLocks noGrp="1"/>
          </p:cNvSpPr>
          <p:nvPr>
            <p:ph type="body" idx="1"/>
          </p:nvPr>
        </p:nvSpPr>
        <p:spPr>
          <a:xfrm>
            <a:off x="130684" y="345523"/>
            <a:ext cx="7849533" cy="4004803"/>
          </a:xfrm>
        </p:spPr>
        <p:txBody>
          <a:bodyPr>
            <a:noAutofit/>
          </a:bodyPr>
          <a:lstStyle/>
          <a:p>
            <a:pPr algn="just"/>
            <a:r>
              <a:rPr lang="tr-TR" dirty="0">
                <a:latin typeface="Times New Roman" panose="02020603050405020304" pitchFamily="18" charset="0"/>
                <a:cs typeface="Times New Roman" panose="02020603050405020304" pitchFamily="18" charset="0"/>
              </a:rPr>
              <a:t>Turgut Özal: Bu dönemde; askeri idareden sivil idareye geçilir, devlet bürokrasisi azalır, yerel yönetim güçlenir, siyasi alanda Anayasa’daki  141, 142 ve 163. maddeler kaldırılır</a:t>
            </a:r>
            <a:r>
              <a:rPr lang="tr-TR" dirty="0" smtClean="0">
                <a:latin typeface="Times New Roman" panose="02020603050405020304" pitchFamily="18" charset="0"/>
                <a:cs typeface="Times New Roman" panose="02020603050405020304" pitchFamily="18" charset="0"/>
              </a:rPr>
              <a:t>.</a:t>
            </a:r>
            <a:endParaRPr lang="tr-TR" dirty="0">
              <a:latin typeface="Times New Roman" panose="02020603050405020304" pitchFamily="18" charset="0"/>
              <a:cs typeface="Times New Roman" panose="02020603050405020304" pitchFamily="18" charset="0"/>
            </a:endParaRPr>
          </a:p>
          <a:p>
            <a:pPr algn="just"/>
            <a:r>
              <a:rPr lang="tr-TR" dirty="0">
                <a:latin typeface="Times New Roman" panose="02020603050405020304" pitchFamily="18" charset="0"/>
                <a:cs typeface="Times New Roman" panose="02020603050405020304" pitchFamily="18" charset="0"/>
              </a:rPr>
              <a:t>Süleyman Demirel: Özal’ın ani ölümüyle cumhurbaşkanı seçilir, Türkiye için yeni bir koalisyon dönemi başlar. İlk kadın Başbakanımız Tansu Çiller’e başbakanlığı devreder. Bu dönemde teröre büyük darbe indirilir</a:t>
            </a:r>
            <a:r>
              <a:rPr lang="tr-TR" dirty="0" smtClean="0">
                <a:latin typeface="Times New Roman" panose="02020603050405020304" pitchFamily="18" charset="0"/>
                <a:cs typeface="Times New Roman" panose="02020603050405020304" pitchFamily="18" charset="0"/>
              </a:rPr>
              <a:t>.</a:t>
            </a:r>
            <a:endParaRPr lang="tr-TR" dirty="0">
              <a:latin typeface="Times New Roman" panose="02020603050405020304" pitchFamily="18" charset="0"/>
              <a:cs typeface="Times New Roman" panose="02020603050405020304" pitchFamily="18" charset="0"/>
            </a:endParaRPr>
          </a:p>
          <a:p>
            <a:pPr algn="just"/>
            <a:r>
              <a:rPr lang="tr-TR" dirty="0">
                <a:latin typeface="Times New Roman" panose="02020603050405020304" pitchFamily="18" charset="0"/>
                <a:cs typeface="Times New Roman" panose="02020603050405020304" pitchFamily="18" charset="0"/>
              </a:rPr>
              <a:t>Ahmet Necdet Sezer: Süleyman Demirel’in süresinin dolmasıyla yeni cumhurbaşkanı olarak seçilir. 2002 yılında hükümet yerini AKP’ye bırakır. Süresinin dolmasıyla birlikte Abdullah Gül </a:t>
            </a:r>
            <a:r>
              <a:rPr lang="tr-TR" dirty="0" smtClean="0">
                <a:latin typeface="Times New Roman" panose="02020603050405020304" pitchFamily="18" charset="0"/>
                <a:cs typeface="Times New Roman" panose="02020603050405020304" pitchFamily="18" charset="0"/>
              </a:rPr>
              <a:t>Cumhurbaşkanlığına </a:t>
            </a:r>
            <a:r>
              <a:rPr lang="tr-TR" dirty="0">
                <a:latin typeface="Times New Roman" panose="02020603050405020304" pitchFamily="18" charset="0"/>
                <a:cs typeface="Times New Roman" panose="02020603050405020304" pitchFamily="18" charset="0"/>
              </a:rPr>
              <a:t>seçilir</a:t>
            </a:r>
            <a:r>
              <a:rPr lang="tr-TR" dirty="0" smtClean="0">
                <a:latin typeface="Times New Roman" panose="02020603050405020304" pitchFamily="18" charset="0"/>
                <a:cs typeface="Times New Roman" panose="02020603050405020304" pitchFamily="18" charset="0"/>
              </a:rPr>
              <a:t>.</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9176755"/>
      </p:ext>
    </p:extLst>
  </p:cSld>
  <p:clrMapOvr>
    <a:overrideClrMapping bg1="lt1" tx1="dk1" bg2="lt2" tx2="dk2" accent1="accent1" accent2="accent2" accent3="accent3" accent4="accent4" accent5="accent5" accent6="accent6" hlink="hlink" folHlink="folHlink"/>
  </p:clrMapOvr>
</p:sld>
</file>

<file path=ppt/slides/slide5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nvan 1"/>
          <p:cNvSpPr>
            <a:spLocks noGrp="1"/>
          </p:cNvSpPr>
          <p:nvPr>
            <p:ph type="title"/>
          </p:nvPr>
        </p:nvSpPr>
        <p:spPr>
          <a:xfrm>
            <a:off x="978477" y="2078654"/>
            <a:ext cx="7505700" cy="954600"/>
          </a:xfrm>
        </p:spPr>
        <p:txBody>
          <a:bodyPr>
            <a:normAutofit/>
          </a:bodyPr>
          <a:lstStyle/>
          <a:p>
            <a:pPr algn="ctr"/>
            <a:r>
              <a:rPr lang="tr-TR" sz="3200" b="1" dirty="0" smtClean="0">
                <a:latin typeface="Times New Roman" panose="02020603050405020304" pitchFamily="18" charset="0"/>
                <a:cs typeface="Times New Roman" panose="02020603050405020304" pitchFamily="18" charset="0"/>
              </a:rPr>
              <a:t>KÜRESELLEŞME</a:t>
            </a:r>
            <a:endParaRPr lang="tr-TR"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740713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57"/>
        <p:cNvGrpSpPr/>
        <p:nvPr/>
      </p:nvGrpSpPr>
      <p:grpSpPr>
        <a:xfrm>
          <a:off x="0" y="0"/>
          <a:ext cx="0" cy="0"/>
          <a:chOff x="0" y="0"/>
          <a:chExt cx="0" cy="0"/>
        </a:xfrm>
      </p:grpSpPr>
      <p:sp>
        <p:nvSpPr>
          <p:cNvPr id="158" name="Google Shape;158;p18"/>
          <p:cNvSpPr txBox="1">
            <a:spLocks noGrp="1"/>
          </p:cNvSpPr>
          <p:nvPr>
            <p:ph type="body" idx="1"/>
          </p:nvPr>
        </p:nvSpPr>
        <p:spPr>
          <a:xfrm>
            <a:off x="819150" y="548075"/>
            <a:ext cx="7505700" cy="389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59" name="Google Shape;159;p18"/>
          <p:cNvPicPr preferRelativeResize="0"/>
          <p:nvPr/>
        </p:nvPicPr>
        <p:blipFill>
          <a:blip r:embed="rId3">
            <a:alphaModFix/>
          </a:blip>
          <a:stretch>
            <a:fillRect/>
          </a:stretch>
        </p:blipFill>
        <p:spPr>
          <a:xfrm>
            <a:off x="819150" y="548075"/>
            <a:ext cx="7654975" cy="4159775"/>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6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191100" y="195644"/>
            <a:ext cx="8761800" cy="5727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1600"/>
              </a:spcAft>
              <a:buNone/>
            </a:pPr>
            <a:r>
              <a:rPr lang="en" sz="2100" b="1" dirty="0">
                <a:latin typeface="Times New Roman" panose="02020603050405020304" pitchFamily="18" charset="0"/>
                <a:cs typeface="Times New Roman" panose="02020603050405020304" pitchFamily="18" charset="0"/>
              </a:rPr>
              <a:t>Küreselleşmenin ilk akla getirdiği olgu dünyanın küçülmesidir;</a:t>
            </a:r>
            <a:endParaRPr sz="2100" b="1" dirty="0">
              <a:latin typeface="Times New Roman" panose="02020603050405020304" pitchFamily="18" charset="0"/>
              <a:cs typeface="Times New Roman" panose="02020603050405020304" pitchFamily="18" charset="0"/>
            </a:endParaRPr>
          </a:p>
        </p:txBody>
      </p:sp>
      <p:sp>
        <p:nvSpPr>
          <p:cNvPr id="67" name="Google Shape;67;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Hızla ve kolayca </a:t>
            </a:r>
            <a:r>
              <a:rPr lang="en" dirty="0" smtClean="0">
                <a:latin typeface="Times New Roman" panose="02020603050405020304" pitchFamily="18" charset="0"/>
                <a:cs typeface="Times New Roman" panose="02020603050405020304" pitchFamily="18" charset="0"/>
              </a:rPr>
              <a:t>haberleşebilmek</a:t>
            </a:r>
            <a:r>
              <a:rPr lang="tr-TR" dirty="0" smtClean="0">
                <a:latin typeface="Times New Roman" panose="02020603050405020304" pitchFamily="18" charset="0"/>
                <a:cs typeface="Times New Roman" panose="02020603050405020304" pitchFamily="18" charset="0"/>
              </a:rPr>
              <a:t>,</a:t>
            </a:r>
            <a:endParaRPr dirty="0">
              <a:latin typeface="Times New Roman" panose="02020603050405020304" pitchFamily="18" charset="0"/>
              <a:cs typeface="Times New Roman" panose="02020603050405020304" pitchFamily="18" charset="0"/>
            </a:endParaRPr>
          </a:p>
          <a:p>
            <a:pPr marL="457200" lvl="0" indent="-342900" algn="l"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Dünyada meydana gelen olaylardan kısa sürede haberdar </a:t>
            </a:r>
            <a:r>
              <a:rPr lang="en" dirty="0" smtClean="0">
                <a:latin typeface="Times New Roman" panose="02020603050405020304" pitchFamily="18" charset="0"/>
                <a:cs typeface="Times New Roman" panose="02020603050405020304" pitchFamily="18" charset="0"/>
              </a:rPr>
              <a:t>olabilmek</a:t>
            </a:r>
            <a:r>
              <a:rPr lang="tr-TR" dirty="0" smtClean="0">
                <a:latin typeface="Times New Roman" panose="02020603050405020304" pitchFamily="18" charset="0"/>
                <a:cs typeface="Times New Roman" panose="02020603050405020304" pitchFamily="18" charset="0"/>
              </a:rPr>
              <a:t>,</a:t>
            </a:r>
            <a:endParaRPr dirty="0">
              <a:latin typeface="Times New Roman" panose="02020603050405020304" pitchFamily="18" charset="0"/>
              <a:cs typeface="Times New Roman" panose="02020603050405020304" pitchFamily="18" charset="0"/>
            </a:endParaRPr>
          </a:p>
          <a:p>
            <a:pPr marL="457200" lvl="0" indent="-342900" algn="l"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Bilgi ve sermaye transfer </a:t>
            </a:r>
            <a:r>
              <a:rPr lang="en" dirty="0" smtClean="0">
                <a:latin typeface="Times New Roman" panose="02020603050405020304" pitchFamily="18" charset="0"/>
                <a:cs typeface="Times New Roman" panose="02020603050405020304" pitchFamily="18" charset="0"/>
              </a:rPr>
              <a:t>edebilmek</a:t>
            </a:r>
            <a:r>
              <a:rPr lang="tr-TR" dirty="0" smtClean="0">
                <a:latin typeface="Times New Roman" panose="02020603050405020304" pitchFamily="18" charset="0"/>
                <a:cs typeface="Times New Roman" panose="02020603050405020304" pitchFamily="18" charset="0"/>
              </a:rPr>
              <a:t>,</a:t>
            </a:r>
            <a:endParaRPr dirty="0">
              <a:latin typeface="Times New Roman" panose="02020603050405020304" pitchFamily="18" charset="0"/>
              <a:cs typeface="Times New Roman" panose="02020603050405020304" pitchFamily="18" charset="0"/>
            </a:endParaRPr>
          </a:p>
          <a:p>
            <a:pPr marL="457200" lvl="0" indent="-342900" algn="l"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Yatırım </a:t>
            </a:r>
            <a:r>
              <a:rPr lang="en" dirty="0" smtClean="0">
                <a:latin typeface="Times New Roman" panose="02020603050405020304" pitchFamily="18" charset="0"/>
                <a:cs typeface="Times New Roman" panose="02020603050405020304" pitchFamily="18" charset="0"/>
              </a:rPr>
              <a:t>yapabilmek</a:t>
            </a:r>
            <a:r>
              <a:rPr lang="tr-TR" dirty="0" smtClean="0">
                <a:latin typeface="Times New Roman" panose="02020603050405020304" pitchFamily="18" charset="0"/>
                <a:cs typeface="Times New Roman" panose="02020603050405020304" pitchFamily="18" charset="0"/>
              </a:rPr>
              <a:t> ve</a:t>
            </a:r>
            <a:endParaRPr dirty="0">
              <a:latin typeface="Times New Roman" panose="02020603050405020304" pitchFamily="18" charset="0"/>
              <a:cs typeface="Times New Roman" panose="02020603050405020304" pitchFamily="18" charset="0"/>
            </a:endParaRPr>
          </a:p>
          <a:p>
            <a:pPr marL="457200" lvl="0" indent="-342900" algn="l"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Dünyanın bir başka yerine hızla </a:t>
            </a:r>
            <a:r>
              <a:rPr lang="en" dirty="0" smtClean="0">
                <a:latin typeface="Times New Roman" panose="02020603050405020304" pitchFamily="18" charset="0"/>
                <a:cs typeface="Times New Roman" panose="02020603050405020304" pitchFamily="18" charset="0"/>
              </a:rPr>
              <a:t>ulaşabilmek</a:t>
            </a:r>
            <a:endParaRPr lang="tr-TR" dirty="0">
              <a:latin typeface="Times New Roman" panose="02020603050405020304" pitchFamily="18" charset="0"/>
              <a:cs typeface="Times New Roman" panose="02020603050405020304" pitchFamily="18" charset="0"/>
            </a:endParaRPr>
          </a:p>
          <a:p>
            <a:pPr marL="114300" lvl="0" indent="0" algn="l" rtl="0">
              <a:spcBef>
                <a:spcPts val="0"/>
              </a:spcBef>
              <a:spcAft>
                <a:spcPts val="0"/>
              </a:spcAft>
              <a:buSzPts val="1800"/>
              <a:buNone/>
            </a:pPr>
            <a:r>
              <a:rPr lang="tr-TR" dirty="0">
                <a:latin typeface="Times New Roman" panose="02020603050405020304" pitchFamily="18" charset="0"/>
                <a:cs typeface="Times New Roman" panose="02020603050405020304" pitchFamily="18" charset="0"/>
              </a:rPr>
              <a:t> </a:t>
            </a:r>
            <a:r>
              <a:rPr lang="tr-TR" dirty="0" smtClean="0">
                <a:latin typeface="Times New Roman" panose="02020603050405020304" pitchFamily="18" charset="0"/>
                <a:cs typeface="Times New Roman" panose="02020603050405020304" pitchFamily="18" charset="0"/>
              </a:rPr>
              <a:t>    </a:t>
            </a:r>
            <a:r>
              <a:rPr lang="en" dirty="0" smtClean="0">
                <a:latin typeface="Times New Roman" panose="02020603050405020304" pitchFamily="18" charset="0"/>
                <a:cs typeface="Times New Roman" panose="02020603050405020304" pitchFamily="18" charset="0"/>
              </a:rPr>
              <a:t>dünyanın </a:t>
            </a:r>
            <a:r>
              <a:rPr lang="en" dirty="0">
                <a:latin typeface="Times New Roman" panose="02020603050405020304" pitchFamily="18" charset="0"/>
                <a:cs typeface="Times New Roman" panose="02020603050405020304" pitchFamily="18" charset="0"/>
              </a:rPr>
              <a:t>küçüldüğü algısını </a:t>
            </a:r>
            <a:r>
              <a:rPr lang="en" dirty="0" smtClean="0">
                <a:latin typeface="Times New Roman" panose="02020603050405020304" pitchFamily="18" charset="0"/>
                <a:cs typeface="Times New Roman" panose="02020603050405020304" pitchFamily="18" charset="0"/>
              </a:rPr>
              <a:t>yaratır</a:t>
            </a:r>
            <a:r>
              <a:rPr lang="tr-TR" dirty="0" smtClean="0">
                <a:latin typeface="Times New Roman" panose="02020603050405020304" pitchFamily="18" charset="0"/>
                <a:cs typeface="Times New Roman" panose="02020603050405020304" pitchFamily="18" charset="0"/>
              </a:rPr>
              <a:t>.</a:t>
            </a:r>
            <a:endParaRPr dirty="0">
              <a:latin typeface="Times New Roman" panose="02020603050405020304" pitchFamily="18" charset="0"/>
              <a:cs typeface="Times New Roman" panose="02020603050405020304" pitchFamily="18" charset="0"/>
            </a:endParaRPr>
          </a:p>
        </p:txBody>
      </p:sp>
      <p:pic>
        <p:nvPicPr>
          <p:cNvPr id="68" name="Google Shape;68;p14"/>
          <p:cNvPicPr preferRelativeResize="0"/>
          <p:nvPr/>
        </p:nvPicPr>
        <p:blipFill>
          <a:blip r:embed="rId4">
            <a:alphaModFix/>
          </a:blip>
          <a:stretch>
            <a:fillRect/>
          </a:stretch>
        </p:blipFill>
        <p:spPr>
          <a:xfrm>
            <a:off x="5802223" y="2018541"/>
            <a:ext cx="2605600" cy="2605600"/>
          </a:xfrm>
          <a:prstGeom prst="rect">
            <a:avLst/>
          </a:prstGeom>
          <a:noFill/>
          <a:ln>
            <a:noFill/>
          </a:ln>
        </p:spPr>
      </p:pic>
    </p:spTree>
    <p:extLst>
      <p:ext uri="{BB962C8B-B14F-4D97-AF65-F5344CB8AC3E}">
        <p14:creationId xmlns:p14="http://schemas.microsoft.com/office/powerpoint/2010/main" val="2036247358"/>
      </p:ext>
    </p:extLst>
  </p:cSld>
  <p:clrMapOvr>
    <a:overrideClrMapping bg1="lt1" tx1="dk1" bg2="lt2" tx2="dk2" accent1="accent1" accent2="accent2" accent3="accent3" accent4="accent4" accent5="accent5" accent6="accent6" hlink="hlink" folHlink="folHlink"/>
  </p:clrMapOvr>
</p:sld>
</file>

<file path=ppt/slides/slide6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445025"/>
            <a:ext cx="8548282" cy="919648"/>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100" dirty="0">
                <a:latin typeface="Times New Roman" panose="02020603050405020304" pitchFamily="18" charset="0"/>
                <a:ea typeface="Average"/>
                <a:cs typeface="Times New Roman" panose="02020603050405020304" pitchFamily="18" charset="0"/>
                <a:sym typeface="Average"/>
              </a:rPr>
              <a:t>Aslında dünya küçülmüyor, bizim onu </a:t>
            </a:r>
            <a:r>
              <a:rPr lang="en" sz="2100" b="1" dirty="0">
                <a:latin typeface="Times New Roman" panose="02020603050405020304" pitchFamily="18" charset="0"/>
                <a:ea typeface="Average"/>
                <a:cs typeface="Times New Roman" panose="02020603050405020304" pitchFamily="18" charset="0"/>
                <a:sym typeface="Average"/>
              </a:rPr>
              <a:t>algılama, kavrama ve yorumlama </a:t>
            </a:r>
            <a:r>
              <a:rPr lang="en" sz="2100" dirty="0">
                <a:latin typeface="Times New Roman" panose="02020603050405020304" pitchFamily="18" charset="0"/>
                <a:ea typeface="Average"/>
                <a:cs typeface="Times New Roman" panose="02020603050405020304" pitchFamily="18" charset="0"/>
                <a:sym typeface="Average"/>
              </a:rPr>
              <a:t>olanaklarımız çoğalıyor</a:t>
            </a:r>
            <a:r>
              <a:rPr lang="en" sz="2100" dirty="0" smtClean="0">
                <a:latin typeface="Times New Roman" panose="02020603050405020304" pitchFamily="18" charset="0"/>
                <a:ea typeface="Average"/>
                <a:cs typeface="Times New Roman" panose="02020603050405020304" pitchFamily="18" charset="0"/>
                <a:sym typeface="Average"/>
              </a:rPr>
              <a:t>.</a:t>
            </a:r>
            <a:endParaRPr sz="2100" dirty="0">
              <a:latin typeface="Times New Roman" panose="02020603050405020304" pitchFamily="18" charset="0"/>
              <a:ea typeface="Average"/>
              <a:cs typeface="Times New Roman" panose="02020603050405020304" pitchFamily="18" charset="0"/>
              <a:sym typeface="Average"/>
            </a:endParaRPr>
          </a:p>
        </p:txBody>
      </p:sp>
      <p:pic>
        <p:nvPicPr>
          <p:cNvPr id="76" name="Google Shape;76;p15"/>
          <p:cNvPicPr preferRelativeResize="0"/>
          <p:nvPr/>
        </p:nvPicPr>
        <p:blipFill>
          <a:blip r:embed="rId4">
            <a:alphaModFix/>
          </a:blip>
          <a:stretch>
            <a:fillRect/>
          </a:stretch>
        </p:blipFill>
        <p:spPr>
          <a:xfrm>
            <a:off x="2297548" y="1474984"/>
            <a:ext cx="3912298" cy="2936275"/>
          </a:xfrm>
          <a:prstGeom prst="rect">
            <a:avLst/>
          </a:prstGeom>
          <a:noFill/>
          <a:ln>
            <a:noFill/>
          </a:ln>
        </p:spPr>
      </p:pic>
    </p:spTree>
    <p:extLst>
      <p:ext uri="{BB962C8B-B14F-4D97-AF65-F5344CB8AC3E}">
        <p14:creationId xmlns:p14="http://schemas.microsoft.com/office/powerpoint/2010/main" val="3755056508"/>
      </p:ext>
    </p:extLst>
  </p:cSld>
  <p:clrMapOvr>
    <a:overrideClrMapping bg1="lt1" tx1="dk1" bg2="lt2" tx2="dk2" accent1="accent1" accent2="accent2" accent3="accent3" accent4="accent4" accent5="accent5" accent6="accent6" hlink="hlink" folHlink="folHlink"/>
  </p:clrMapOvr>
</p:sld>
</file>

<file path=ppt/slides/slide6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2100" dirty="0">
                <a:latin typeface="Times New Roman" panose="02020603050405020304" pitchFamily="18" charset="0"/>
                <a:cs typeface="Times New Roman" panose="02020603050405020304" pitchFamily="18" charset="0"/>
              </a:rPr>
              <a:t>Küreselleşmeye olumlu yaklaşanlar</a:t>
            </a:r>
            <a:endParaRPr sz="2100" dirty="0">
              <a:latin typeface="Times New Roman" panose="02020603050405020304" pitchFamily="18" charset="0"/>
              <a:cs typeface="Times New Roman" panose="02020603050405020304" pitchFamily="18" charset="0"/>
            </a:endParaRPr>
          </a:p>
        </p:txBody>
      </p:sp>
      <p:sp>
        <p:nvSpPr>
          <p:cNvPr id="83" name="Google Shape;83;p16"/>
          <p:cNvSpPr txBox="1">
            <a:spLocks noGrp="1"/>
          </p:cNvSpPr>
          <p:nvPr>
            <p:ph type="body" idx="1"/>
          </p:nvPr>
        </p:nvSpPr>
        <p:spPr>
          <a:xfrm>
            <a:off x="311700" y="1078825"/>
            <a:ext cx="8520600" cy="3416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dirty="0">
                <a:latin typeface="Times New Roman" panose="02020603050405020304" pitchFamily="18" charset="0"/>
                <a:cs typeface="Times New Roman" panose="02020603050405020304" pitchFamily="18" charset="0"/>
              </a:rPr>
              <a:t>Bu süreci kimsenin </a:t>
            </a:r>
            <a:r>
              <a:rPr lang="en" dirty="0" smtClean="0">
                <a:latin typeface="Times New Roman" panose="02020603050405020304" pitchFamily="18" charset="0"/>
                <a:cs typeface="Times New Roman" panose="02020603050405020304" pitchFamily="18" charset="0"/>
              </a:rPr>
              <a:t>yönlendirmediğini</a:t>
            </a:r>
            <a:r>
              <a:rPr lang="tr-TR" dirty="0" smtClean="0">
                <a:latin typeface="Times New Roman" panose="02020603050405020304" pitchFamily="18" charset="0"/>
                <a:cs typeface="Times New Roman" panose="02020603050405020304" pitchFamily="18" charset="0"/>
              </a:rPr>
              <a:t>,</a:t>
            </a:r>
            <a:endParaRPr dirty="0">
              <a:latin typeface="Times New Roman" panose="02020603050405020304" pitchFamily="18" charset="0"/>
              <a:cs typeface="Times New Roman" panose="02020603050405020304" pitchFamily="18" charset="0"/>
            </a:endParaRPr>
          </a:p>
          <a:p>
            <a:pPr marL="457200" lvl="0" indent="-330200" algn="l" rtl="0">
              <a:spcBef>
                <a:spcPts val="0"/>
              </a:spcBef>
              <a:spcAft>
                <a:spcPts val="0"/>
              </a:spcAft>
              <a:buSzPts val="1600"/>
              <a:buChar char="●"/>
            </a:pPr>
            <a:r>
              <a:rPr lang="en" dirty="0">
                <a:latin typeface="Times New Roman" panose="02020603050405020304" pitchFamily="18" charset="0"/>
                <a:cs typeface="Times New Roman" panose="02020603050405020304" pitchFamily="18" charset="0"/>
              </a:rPr>
              <a:t>Gelişmeler üzerinde piyasa ve teknolojinin etkili </a:t>
            </a:r>
            <a:r>
              <a:rPr lang="en" dirty="0" smtClean="0">
                <a:latin typeface="Times New Roman" panose="02020603050405020304" pitchFamily="18" charset="0"/>
                <a:cs typeface="Times New Roman" panose="02020603050405020304" pitchFamily="18" charset="0"/>
              </a:rPr>
              <a:t>olduğunu</a:t>
            </a:r>
            <a:r>
              <a:rPr lang="tr-TR" dirty="0" smtClean="0">
                <a:latin typeface="Times New Roman" panose="02020603050405020304" pitchFamily="18" charset="0"/>
                <a:cs typeface="Times New Roman" panose="02020603050405020304" pitchFamily="18" charset="0"/>
              </a:rPr>
              <a:t>,</a:t>
            </a:r>
            <a:endParaRPr dirty="0">
              <a:latin typeface="Times New Roman" panose="02020603050405020304" pitchFamily="18" charset="0"/>
              <a:cs typeface="Times New Roman" panose="02020603050405020304" pitchFamily="18" charset="0"/>
            </a:endParaRPr>
          </a:p>
          <a:p>
            <a:pPr marL="457200" lvl="0" indent="-330200" algn="l" rtl="0">
              <a:spcBef>
                <a:spcPts val="0"/>
              </a:spcBef>
              <a:spcAft>
                <a:spcPts val="0"/>
              </a:spcAft>
              <a:buSzPts val="1600"/>
              <a:buChar char="●"/>
            </a:pPr>
            <a:r>
              <a:rPr lang="en" dirty="0">
                <a:latin typeface="Times New Roman" panose="02020603050405020304" pitchFamily="18" charset="0"/>
                <a:cs typeface="Times New Roman" panose="02020603050405020304" pitchFamily="18" charset="0"/>
              </a:rPr>
              <a:t>Küreselleşmenin önü alınamaz ve kaçınılmaz </a:t>
            </a:r>
            <a:r>
              <a:rPr lang="en" dirty="0" smtClean="0">
                <a:latin typeface="Times New Roman" panose="02020603050405020304" pitchFamily="18" charset="0"/>
                <a:cs typeface="Times New Roman" panose="02020603050405020304" pitchFamily="18" charset="0"/>
              </a:rPr>
              <a:t>olduğunu</a:t>
            </a:r>
            <a:r>
              <a:rPr lang="tr-TR" dirty="0" smtClean="0">
                <a:latin typeface="Times New Roman" panose="02020603050405020304" pitchFamily="18" charset="0"/>
                <a:cs typeface="Times New Roman" panose="02020603050405020304" pitchFamily="18" charset="0"/>
              </a:rPr>
              <a:t>,</a:t>
            </a:r>
            <a:endParaRPr dirty="0">
              <a:latin typeface="Times New Roman" panose="02020603050405020304" pitchFamily="18" charset="0"/>
              <a:cs typeface="Times New Roman" panose="02020603050405020304" pitchFamily="18" charset="0"/>
            </a:endParaRPr>
          </a:p>
          <a:p>
            <a:pPr marL="457200" lvl="0" indent="-330200" algn="l" rtl="0">
              <a:spcBef>
                <a:spcPts val="0"/>
              </a:spcBef>
              <a:spcAft>
                <a:spcPts val="0"/>
              </a:spcAft>
              <a:buSzPts val="1600"/>
              <a:buChar char="●"/>
            </a:pPr>
            <a:r>
              <a:rPr lang="en" dirty="0">
                <a:latin typeface="Times New Roman" panose="02020603050405020304" pitchFamily="18" charset="0"/>
                <a:cs typeface="Times New Roman" panose="02020603050405020304" pitchFamily="18" charset="0"/>
              </a:rPr>
              <a:t>Tarihin doğal akışının bunu </a:t>
            </a:r>
            <a:r>
              <a:rPr lang="en" dirty="0" smtClean="0">
                <a:latin typeface="Times New Roman" panose="02020603050405020304" pitchFamily="18" charset="0"/>
                <a:cs typeface="Times New Roman" panose="02020603050405020304" pitchFamily="18" charset="0"/>
              </a:rPr>
              <a:t>gerektirdiğini</a:t>
            </a:r>
            <a:r>
              <a:rPr lang="tr-TR" dirty="0" smtClean="0">
                <a:latin typeface="Times New Roman" panose="02020603050405020304" pitchFamily="18" charset="0"/>
                <a:cs typeface="Times New Roman" panose="02020603050405020304" pitchFamily="18" charset="0"/>
              </a:rPr>
              <a:t> ve</a:t>
            </a:r>
            <a:endParaRPr dirty="0">
              <a:latin typeface="Times New Roman" panose="02020603050405020304" pitchFamily="18" charset="0"/>
              <a:cs typeface="Times New Roman" panose="02020603050405020304" pitchFamily="18" charset="0"/>
            </a:endParaRPr>
          </a:p>
          <a:p>
            <a:pPr marL="457200" lvl="0" indent="-330200" algn="l" rtl="0">
              <a:spcBef>
                <a:spcPts val="0"/>
              </a:spcBef>
              <a:spcAft>
                <a:spcPts val="0"/>
              </a:spcAft>
              <a:buSzPts val="1600"/>
              <a:buChar char="●"/>
            </a:pPr>
            <a:r>
              <a:rPr lang="en" dirty="0">
                <a:latin typeface="Times New Roman" panose="02020603050405020304" pitchFamily="18" charset="0"/>
                <a:cs typeface="Times New Roman" panose="02020603050405020304" pitchFamily="18" charset="0"/>
              </a:rPr>
              <a:t>Küreselleşmenin yaygınlaşmasının toplumlar arasındaki </a:t>
            </a:r>
            <a:r>
              <a:rPr lang="en" dirty="0" smtClean="0">
                <a:latin typeface="Times New Roman" panose="02020603050405020304" pitchFamily="18" charset="0"/>
                <a:cs typeface="Times New Roman" panose="02020603050405020304" pitchFamily="18" charset="0"/>
              </a:rPr>
              <a:t>ekonomik </a:t>
            </a:r>
            <a:r>
              <a:rPr lang="en" dirty="0">
                <a:latin typeface="Times New Roman" panose="02020603050405020304" pitchFamily="18" charset="0"/>
                <a:cs typeface="Times New Roman" panose="02020603050405020304" pitchFamily="18" charset="0"/>
              </a:rPr>
              <a:t>iyileşmeyi </a:t>
            </a:r>
            <a:r>
              <a:rPr lang="en" dirty="0" smtClean="0">
                <a:latin typeface="Times New Roman" panose="02020603050405020304" pitchFamily="18" charset="0"/>
                <a:cs typeface="Times New Roman" panose="02020603050405020304" pitchFamily="18" charset="0"/>
              </a:rPr>
              <a:t>artıracağını</a:t>
            </a:r>
            <a:r>
              <a:rPr lang="tr-TR" dirty="0" smtClean="0">
                <a:latin typeface="Times New Roman" panose="02020603050405020304" pitchFamily="18" charset="0"/>
                <a:cs typeface="Times New Roman" panose="02020603050405020304" pitchFamily="18" charset="0"/>
              </a:rPr>
              <a:t>,</a:t>
            </a:r>
            <a:r>
              <a:rPr lang="tr-TR" dirty="0">
                <a:latin typeface="Times New Roman" panose="02020603050405020304" pitchFamily="18" charset="0"/>
                <a:cs typeface="Times New Roman" panose="02020603050405020304" pitchFamily="18" charset="0"/>
              </a:rPr>
              <a:t> </a:t>
            </a:r>
            <a:r>
              <a:rPr lang="tr-TR" dirty="0" smtClean="0">
                <a:latin typeface="Times New Roman" panose="02020603050405020304" pitchFamily="18" charset="0"/>
                <a:cs typeface="Times New Roman" panose="02020603050405020304" pitchFamily="18" charset="0"/>
              </a:rPr>
              <a:t>b</a:t>
            </a:r>
            <a:r>
              <a:rPr lang="en" dirty="0" smtClean="0">
                <a:latin typeface="Times New Roman" panose="02020603050405020304" pitchFamily="18" charset="0"/>
                <a:cs typeface="Times New Roman" panose="02020603050405020304" pitchFamily="18" charset="0"/>
              </a:rPr>
              <a:t>u </a:t>
            </a:r>
            <a:r>
              <a:rPr lang="en" dirty="0">
                <a:latin typeface="Times New Roman" panose="02020603050405020304" pitchFamily="18" charset="0"/>
                <a:cs typeface="Times New Roman" panose="02020603050405020304" pitchFamily="18" charset="0"/>
              </a:rPr>
              <a:t>nedenle de dünya barışına hizmet edeceğini </a:t>
            </a:r>
            <a:r>
              <a:rPr lang="en" dirty="0" smtClean="0">
                <a:latin typeface="Times New Roman" panose="02020603050405020304" pitchFamily="18" charset="0"/>
                <a:cs typeface="Times New Roman" panose="02020603050405020304" pitchFamily="18" charset="0"/>
              </a:rPr>
              <a:t>iddia </a:t>
            </a:r>
            <a:r>
              <a:rPr lang="en" dirty="0">
                <a:latin typeface="Times New Roman" panose="02020603050405020304" pitchFamily="18" charset="0"/>
                <a:cs typeface="Times New Roman" panose="02020603050405020304" pitchFamily="18" charset="0"/>
              </a:rPr>
              <a:t>etmektedirler. </a:t>
            </a:r>
            <a:endParaRP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5053041"/>
      </p:ext>
    </p:extLst>
  </p:cSld>
  <p:clrMapOvr>
    <a:overrideClrMapping bg1="lt1" tx1="dk1" bg2="lt2" tx2="dk2" accent1="accent1" accent2="accent2" accent3="accent3" accent4="accent4" accent5="accent5" accent6="accent6" hlink="hlink" folHlink="folHlink"/>
  </p:clrMapOvr>
</p:sld>
</file>

<file path=ppt/slides/slide6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2100" b="1" dirty="0">
                <a:latin typeface="Times New Roman" panose="02020603050405020304" pitchFamily="18" charset="0"/>
                <a:cs typeface="Times New Roman" panose="02020603050405020304" pitchFamily="18" charset="0"/>
              </a:rPr>
              <a:t>Küreselleşmeye olumsuz yaklaşanlar</a:t>
            </a:r>
            <a:endParaRPr sz="2100" b="1" dirty="0">
              <a:latin typeface="Times New Roman" panose="02020603050405020304" pitchFamily="18" charset="0"/>
              <a:cs typeface="Times New Roman" panose="02020603050405020304" pitchFamily="18" charset="0"/>
            </a:endParaRPr>
          </a:p>
        </p:txBody>
      </p:sp>
      <p:sp>
        <p:nvSpPr>
          <p:cNvPr id="94" name="Google Shape;94;p17"/>
          <p:cNvSpPr txBox="1">
            <a:spLocks noGrp="1"/>
          </p:cNvSpPr>
          <p:nvPr>
            <p:ph type="body" idx="1"/>
          </p:nvPr>
        </p:nvSpPr>
        <p:spPr>
          <a:xfrm>
            <a:off x="311700" y="1076275"/>
            <a:ext cx="8520600" cy="3825000"/>
          </a:xfrm>
          <a:prstGeom prst="rect">
            <a:avLst/>
          </a:prstGeom>
        </p:spPr>
        <p:txBody>
          <a:bodyPr spcFirstLastPara="1" wrap="square" lIns="91425" tIns="91425" rIns="91425" bIns="91425" anchor="t" anchorCtr="0">
            <a:noAutofit/>
          </a:bodyPr>
          <a:lstStyle/>
          <a:p>
            <a:pPr marL="457200" lvl="0" indent="-327025" rtl="0">
              <a:spcBef>
                <a:spcPts val="0"/>
              </a:spcBef>
              <a:spcAft>
                <a:spcPts val="0"/>
              </a:spcAft>
              <a:buSzPts val="1550"/>
              <a:buChar char="●"/>
            </a:pPr>
            <a:r>
              <a:rPr lang="en" dirty="0">
                <a:latin typeface="Times New Roman" panose="02020603050405020304" pitchFamily="18" charset="0"/>
                <a:cs typeface="Times New Roman" panose="02020603050405020304" pitchFamily="18" charset="0"/>
              </a:rPr>
              <a:t>Bu süreci uluslararası sermayeyi etkileyen ABD’nin yönlendirdiğini</a:t>
            </a:r>
            <a:br>
              <a:rPr lang="en"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a:p>
            <a:pPr marL="457200" lvl="0" indent="-327025" rtl="0">
              <a:spcBef>
                <a:spcPts val="0"/>
              </a:spcBef>
              <a:spcAft>
                <a:spcPts val="0"/>
              </a:spcAft>
              <a:buSzPts val="1550"/>
              <a:buChar char="●"/>
            </a:pPr>
            <a:r>
              <a:rPr lang="en" dirty="0">
                <a:latin typeface="Times New Roman" panose="02020603050405020304" pitchFamily="18" charset="0"/>
                <a:cs typeface="Times New Roman" panose="02020603050405020304" pitchFamily="18" charset="0"/>
              </a:rPr>
              <a:t>ABD’nin kontrolündeki uluslararası kuruluşları sistemi</a:t>
            </a:r>
            <a:br>
              <a:rPr lang="en" dirty="0">
                <a:latin typeface="Times New Roman" panose="02020603050405020304" pitchFamily="18" charset="0"/>
                <a:cs typeface="Times New Roman" panose="02020603050405020304" pitchFamily="18" charset="0"/>
              </a:rPr>
            </a:br>
            <a:r>
              <a:rPr lang="en" dirty="0">
                <a:latin typeface="Times New Roman" panose="02020603050405020304" pitchFamily="18" charset="0"/>
                <a:cs typeface="Times New Roman" panose="02020603050405020304" pitchFamily="18" charset="0"/>
              </a:rPr>
              <a:t>yürütmek için araç olarak kullandığını</a:t>
            </a:r>
            <a:br>
              <a:rPr lang="en"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a:p>
            <a:pPr marL="457200" lvl="0" indent="-327025" rtl="0">
              <a:spcBef>
                <a:spcPts val="0"/>
              </a:spcBef>
              <a:spcAft>
                <a:spcPts val="0"/>
              </a:spcAft>
              <a:buSzPts val="1550"/>
              <a:buChar char="●"/>
            </a:pPr>
            <a:r>
              <a:rPr lang="en" dirty="0">
                <a:latin typeface="Times New Roman" panose="02020603050405020304" pitchFamily="18" charset="0"/>
                <a:cs typeface="Times New Roman" panose="02020603050405020304" pitchFamily="18" charset="0"/>
              </a:rPr>
              <a:t>Küreselleşmenin kapitalizmi egemen kılmak isteyenlerin </a:t>
            </a:r>
            <a:br>
              <a:rPr lang="en" dirty="0">
                <a:latin typeface="Times New Roman" panose="02020603050405020304" pitchFamily="18" charset="0"/>
                <a:cs typeface="Times New Roman" panose="02020603050405020304" pitchFamily="18" charset="0"/>
              </a:rPr>
            </a:br>
            <a:r>
              <a:rPr lang="en" dirty="0">
                <a:latin typeface="Times New Roman" panose="02020603050405020304" pitchFamily="18" charset="0"/>
                <a:cs typeface="Times New Roman" panose="02020603050405020304" pitchFamily="18" charset="0"/>
              </a:rPr>
              <a:t>ideolojisi olduğunu</a:t>
            </a:r>
            <a:br>
              <a:rPr lang="en"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a:p>
            <a:pPr marL="457200" lvl="0" indent="-327025" rtl="0">
              <a:spcBef>
                <a:spcPts val="0"/>
              </a:spcBef>
              <a:spcAft>
                <a:spcPts val="0"/>
              </a:spcAft>
              <a:buSzPts val="1550"/>
              <a:buChar char="●"/>
            </a:pPr>
            <a:r>
              <a:rPr lang="en" dirty="0">
                <a:latin typeface="Times New Roman" panose="02020603050405020304" pitchFamily="18" charset="0"/>
                <a:cs typeface="Times New Roman" panose="02020603050405020304" pitchFamily="18" charset="0"/>
              </a:rPr>
              <a:t>Bu ideolojinin kapitalizmin yeni bir aşaması olduğunu</a:t>
            </a:r>
            <a:br>
              <a:rPr lang="en"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a:p>
            <a:pPr marL="457200" lvl="0" indent="-327025" rtl="0">
              <a:spcBef>
                <a:spcPts val="0"/>
              </a:spcBef>
              <a:spcAft>
                <a:spcPts val="0"/>
              </a:spcAft>
              <a:buSzPts val="1550"/>
              <a:buChar char="●"/>
            </a:pPr>
            <a:r>
              <a:rPr lang="en" dirty="0">
                <a:latin typeface="Times New Roman" panose="02020603050405020304" pitchFamily="18" charset="0"/>
                <a:cs typeface="Times New Roman" panose="02020603050405020304" pitchFamily="18" charset="0"/>
              </a:rPr>
              <a:t>Halkların zararına işleyen sürecin az sayıda kişi, şirket </a:t>
            </a:r>
            <a:br>
              <a:rPr lang="en" dirty="0">
                <a:latin typeface="Times New Roman" panose="02020603050405020304" pitchFamily="18" charset="0"/>
                <a:cs typeface="Times New Roman" panose="02020603050405020304" pitchFamily="18" charset="0"/>
              </a:rPr>
            </a:br>
            <a:r>
              <a:rPr lang="en" dirty="0">
                <a:latin typeface="Times New Roman" panose="02020603050405020304" pitchFamily="18" charset="0"/>
                <a:cs typeface="Times New Roman" panose="02020603050405020304" pitchFamily="18" charset="0"/>
              </a:rPr>
              <a:t>ve grubun yararına olduğunu </a:t>
            </a:r>
            <a:r>
              <a:rPr lang="en" dirty="0" smtClean="0">
                <a:latin typeface="Times New Roman" panose="02020603050405020304" pitchFamily="18" charset="0"/>
                <a:cs typeface="Times New Roman" panose="02020603050405020304" pitchFamily="18" charset="0"/>
              </a:rPr>
              <a:t>savunmaktadırlar</a:t>
            </a:r>
            <a:r>
              <a:rPr lang="en" dirty="0">
                <a:latin typeface="Times New Roman" panose="02020603050405020304" pitchFamily="18" charset="0"/>
                <a:cs typeface="Times New Roman" panose="02020603050405020304" pitchFamily="18" charset="0"/>
              </a:rPr>
              <a:t>. </a:t>
            </a:r>
            <a:endParaRP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84720129"/>
      </p:ext>
    </p:extLst>
  </p:cSld>
  <p:clrMapOvr>
    <a:overrideClrMapping bg1="lt1" tx1="dk1" bg2="lt2" tx2="dk2" accent1="accent1" accent2="accent2" accent3="accent3" accent4="accent4" accent5="accent5" accent6="accent6" hlink="hlink" folHlink="folHlink"/>
  </p:clrMapOvr>
</p:sld>
</file>

<file path=ppt/slides/slide6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00"/>
        <p:cNvGrpSpPr/>
        <p:nvPr/>
      </p:nvGrpSpPr>
      <p:grpSpPr>
        <a:xfrm>
          <a:off x="0" y="0"/>
          <a:ext cx="0" cy="0"/>
          <a:chOff x="0" y="0"/>
          <a:chExt cx="0" cy="0"/>
        </a:xfrm>
      </p:grpSpPr>
      <p:sp>
        <p:nvSpPr>
          <p:cNvPr id="101" name="Google Shape;10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2100" b="1" dirty="0">
                <a:latin typeface="Times New Roman" panose="02020603050405020304" pitchFamily="18" charset="0"/>
                <a:cs typeface="Times New Roman" panose="02020603050405020304" pitchFamily="18" charset="0"/>
              </a:rPr>
              <a:t>“Küreselleşme” ne zaman ortaya çıktı?</a:t>
            </a:r>
            <a:endParaRPr sz="2100" b="1" dirty="0">
              <a:latin typeface="Times New Roman" panose="02020603050405020304" pitchFamily="18" charset="0"/>
              <a:cs typeface="Times New Roman" panose="02020603050405020304" pitchFamily="18" charset="0"/>
            </a:endParaRPr>
          </a:p>
        </p:txBody>
      </p:sp>
      <p:sp>
        <p:nvSpPr>
          <p:cNvPr id="102" name="Google Shape;102;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İlk küreselleşme dalgası 15 ve 16. Yüzyıllarda başlamıştır.</a:t>
            </a:r>
            <a:br>
              <a:rPr lang="en"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a:p>
            <a:pPr marL="457200" lvl="0" indent="-342900"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İkinci dalga ise 18. yüzyılın </a:t>
            </a:r>
            <a:r>
              <a:rPr lang="en" dirty="0" smtClean="0">
                <a:latin typeface="Times New Roman" panose="02020603050405020304" pitchFamily="18" charset="0"/>
                <a:cs typeface="Times New Roman" panose="02020603050405020304" pitchFamily="18" charset="0"/>
              </a:rPr>
              <a:t>ortalarında</a:t>
            </a:r>
            <a:r>
              <a:rPr lang="tr-TR" dirty="0" smtClean="0">
                <a:latin typeface="Times New Roman" panose="02020603050405020304" pitchFamily="18" charset="0"/>
                <a:cs typeface="Times New Roman" panose="02020603050405020304" pitchFamily="18" charset="0"/>
              </a:rPr>
              <a:t> </a:t>
            </a:r>
            <a:r>
              <a:rPr lang="en" dirty="0" smtClean="0">
                <a:latin typeface="Times New Roman" panose="02020603050405020304" pitchFamily="18" charset="0"/>
                <a:cs typeface="Times New Roman" panose="02020603050405020304" pitchFamily="18" charset="0"/>
              </a:rPr>
              <a:t>Sanayi </a:t>
            </a:r>
            <a:r>
              <a:rPr lang="en" dirty="0">
                <a:latin typeface="Times New Roman" panose="02020603050405020304" pitchFamily="18" charset="0"/>
                <a:cs typeface="Times New Roman" panose="02020603050405020304" pitchFamily="18" charset="0"/>
              </a:rPr>
              <a:t>İnkılabı ile gündeme gelmiştir.</a:t>
            </a:r>
            <a:br>
              <a:rPr lang="en"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a:p>
            <a:pPr marL="457200" lvl="0" indent="-342900"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19. Yüzyıl ortalarından I. Dünya Savaşı’na </a:t>
            </a:r>
            <a:r>
              <a:rPr lang="en" dirty="0" smtClean="0">
                <a:latin typeface="Times New Roman" panose="02020603050405020304" pitchFamily="18" charset="0"/>
                <a:cs typeface="Times New Roman" panose="02020603050405020304" pitchFamily="18" charset="0"/>
              </a:rPr>
              <a:t>kadar </a:t>
            </a:r>
            <a:r>
              <a:rPr lang="en" dirty="0">
                <a:latin typeface="Times New Roman" panose="02020603050405020304" pitchFamily="18" charset="0"/>
                <a:cs typeface="Times New Roman" panose="02020603050405020304" pitchFamily="18" charset="0"/>
              </a:rPr>
              <a:t>geçen dönem altın çağıdır.</a:t>
            </a:r>
            <a:br>
              <a:rPr lang="en" dirty="0">
                <a:latin typeface="Times New Roman" panose="02020603050405020304" pitchFamily="18" charset="0"/>
                <a:cs typeface="Times New Roman" panose="02020603050405020304" pitchFamily="18" charset="0"/>
              </a:rPr>
            </a:br>
            <a:endParaRPr dirty="0">
              <a:latin typeface="Times New Roman" panose="02020603050405020304" pitchFamily="18" charset="0"/>
              <a:cs typeface="Times New Roman" panose="02020603050405020304" pitchFamily="18" charset="0"/>
            </a:endParaRPr>
          </a:p>
          <a:p>
            <a:pPr marL="457200" lvl="0" indent="-342900"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Bu dönemde uluslararası ticaret ve </a:t>
            </a:r>
            <a:r>
              <a:rPr lang="en" dirty="0" smtClean="0">
                <a:latin typeface="Times New Roman" panose="02020603050405020304" pitchFamily="18" charset="0"/>
                <a:cs typeface="Times New Roman" panose="02020603050405020304" pitchFamily="18" charset="0"/>
              </a:rPr>
              <a:t>sermaye </a:t>
            </a:r>
            <a:r>
              <a:rPr lang="en" dirty="0">
                <a:latin typeface="Times New Roman" panose="02020603050405020304" pitchFamily="18" charset="0"/>
                <a:cs typeface="Times New Roman" panose="02020603050405020304" pitchFamily="18" charset="0"/>
              </a:rPr>
              <a:t>hareketliliği çok yoğundur. </a:t>
            </a:r>
            <a:endParaRP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71907346"/>
      </p:ext>
    </p:extLst>
  </p:cSld>
  <p:clrMapOvr>
    <a:overrideClrMapping bg1="lt1" tx1="dk1" bg2="lt2" tx2="dk2" accent1="accent1" accent2="accent2" accent3="accent3" accent4="accent4" accent5="accent5" accent6="accent6" hlink="hlink" folHlink="folHlink"/>
  </p:clrMapOvr>
</p:sld>
</file>

<file path=ppt/slides/slide6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26"/>
        <p:cNvGrpSpPr/>
        <p:nvPr/>
      </p:nvGrpSpPr>
      <p:grpSpPr>
        <a:xfrm>
          <a:off x="0" y="0"/>
          <a:ext cx="0" cy="0"/>
          <a:chOff x="0" y="0"/>
          <a:chExt cx="0" cy="0"/>
        </a:xfrm>
      </p:grpSpPr>
      <p:sp>
        <p:nvSpPr>
          <p:cNvPr id="127" name="Google Shape;127;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2100" b="1" dirty="0">
                <a:latin typeface="Times New Roman" panose="02020603050405020304" pitchFamily="18" charset="0"/>
                <a:cs typeface="Times New Roman" panose="02020603050405020304" pitchFamily="18" charset="0"/>
              </a:rPr>
              <a:t>Küreselleşmenin bir etkisi de çevre sorunları üzerinedir.</a:t>
            </a:r>
            <a:endParaRPr sz="2100" b="1" dirty="0">
              <a:latin typeface="Times New Roman" panose="02020603050405020304" pitchFamily="18" charset="0"/>
              <a:cs typeface="Times New Roman" panose="02020603050405020304" pitchFamily="18" charset="0"/>
            </a:endParaRPr>
          </a:p>
        </p:txBody>
      </p:sp>
      <p:sp>
        <p:nvSpPr>
          <p:cNvPr id="128" name="Google Shape;128;p22"/>
          <p:cNvSpPr txBox="1">
            <a:spLocks noGrp="1"/>
          </p:cNvSpPr>
          <p:nvPr>
            <p:ph type="body" idx="1"/>
          </p:nvPr>
        </p:nvSpPr>
        <p:spPr>
          <a:xfrm>
            <a:off x="311699" y="1152475"/>
            <a:ext cx="4151017" cy="34164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Küresel ısınma sonucu </a:t>
            </a:r>
            <a:br>
              <a:rPr lang="en" dirty="0">
                <a:latin typeface="Times New Roman" panose="02020603050405020304" pitchFamily="18" charset="0"/>
                <a:cs typeface="Times New Roman" panose="02020603050405020304" pitchFamily="18" charset="0"/>
              </a:rPr>
            </a:br>
            <a:r>
              <a:rPr lang="en" dirty="0">
                <a:latin typeface="Times New Roman" panose="02020603050405020304" pitchFamily="18" charset="0"/>
                <a:cs typeface="Times New Roman" panose="02020603050405020304" pitchFamily="18" charset="0"/>
              </a:rPr>
              <a:t>buzulların erimesi,</a:t>
            </a:r>
            <a:endParaRPr dirty="0">
              <a:latin typeface="Times New Roman" panose="02020603050405020304" pitchFamily="18" charset="0"/>
              <a:cs typeface="Times New Roman" panose="02020603050405020304" pitchFamily="18" charset="0"/>
            </a:endParaRPr>
          </a:p>
          <a:p>
            <a:pPr marL="457200" lvl="0" indent="-342900"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Ozon tabakasının delinmesi,</a:t>
            </a:r>
            <a:endParaRPr dirty="0">
              <a:latin typeface="Times New Roman" panose="02020603050405020304" pitchFamily="18" charset="0"/>
              <a:cs typeface="Times New Roman" panose="02020603050405020304" pitchFamily="18" charset="0"/>
            </a:endParaRPr>
          </a:p>
          <a:p>
            <a:pPr marL="457200" lvl="0" indent="-342900"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Beklenmedik zaman ve </a:t>
            </a:r>
            <a:r>
              <a:rPr lang="en" dirty="0" smtClean="0">
                <a:latin typeface="Times New Roman" panose="02020603050405020304" pitchFamily="18" charset="0"/>
                <a:cs typeface="Times New Roman" panose="02020603050405020304" pitchFamily="18" charset="0"/>
              </a:rPr>
              <a:t>yerlerde </a:t>
            </a:r>
            <a:r>
              <a:rPr lang="en" dirty="0">
                <a:latin typeface="Times New Roman" panose="02020603050405020304" pitchFamily="18" charset="0"/>
                <a:cs typeface="Times New Roman" panose="02020603050405020304" pitchFamily="18" charset="0"/>
              </a:rPr>
              <a:t>yaşanan doğal </a:t>
            </a:r>
            <a:r>
              <a:rPr lang="en" dirty="0" smtClean="0">
                <a:latin typeface="Times New Roman" panose="02020603050405020304" pitchFamily="18" charset="0"/>
                <a:cs typeface="Times New Roman" panose="02020603050405020304" pitchFamily="18" charset="0"/>
              </a:rPr>
              <a:t>felaketler</a:t>
            </a:r>
            <a:br>
              <a:rPr lang="en" dirty="0" smtClean="0">
                <a:latin typeface="Times New Roman" panose="02020603050405020304" pitchFamily="18" charset="0"/>
                <a:cs typeface="Times New Roman" panose="02020603050405020304" pitchFamily="18" charset="0"/>
              </a:rPr>
            </a:br>
            <a:r>
              <a:rPr lang="en" dirty="0" smtClean="0">
                <a:latin typeface="Times New Roman" panose="02020603050405020304" pitchFamily="18" charset="0"/>
                <a:cs typeface="Times New Roman" panose="02020603050405020304" pitchFamily="18" charset="0"/>
              </a:rPr>
              <a:t>şeklinde </a:t>
            </a:r>
            <a:r>
              <a:rPr lang="en" dirty="0">
                <a:latin typeface="Times New Roman" panose="02020603050405020304" pitchFamily="18" charset="0"/>
                <a:cs typeface="Times New Roman" panose="02020603050405020304" pitchFamily="18" charset="0"/>
              </a:rPr>
              <a:t>kendini göstermekte-</a:t>
            </a:r>
            <a:br>
              <a:rPr lang="en" dirty="0">
                <a:latin typeface="Times New Roman" panose="02020603050405020304" pitchFamily="18" charset="0"/>
                <a:cs typeface="Times New Roman" panose="02020603050405020304" pitchFamily="18" charset="0"/>
              </a:rPr>
            </a:br>
            <a:r>
              <a:rPr lang="en" dirty="0">
                <a:latin typeface="Times New Roman" panose="02020603050405020304" pitchFamily="18" charset="0"/>
                <a:cs typeface="Times New Roman" panose="02020603050405020304" pitchFamily="18" charset="0"/>
              </a:rPr>
              <a:t>dir. </a:t>
            </a:r>
            <a:endParaRPr dirty="0">
              <a:latin typeface="Times New Roman" panose="02020603050405020304" pitchFamily="18" charset="0"/>
              <a:cs typeface="Times New Roman" panose="02020603050405020304" pitchFamily="18" charset="0"/>
            </a:endParaRPr>
          </a:p>
        </p:txBody>
      </p:sp>
      <p:pic>
        <p:nvPicPr>
          <p:cNvPr id="129" name="Google Shape;129;p22"/>
          <p:cNvPicPr preferRelativeResize="0"/>
          <p:nvPr/>
        </p:nvPicPr>
        <p:blipFill>
          <a:blip r:embed="rId4">
            <a:alphaModFix/>
          </a:blip>
          <a:stretch>
            <a:fillRect/>
          </a:stretch>
        </p:blipFill>
        <p:spPr>
          <a:xfrm>
            <a:off x="4462717" y="1152475"/>
            <a:ext cx="4499142" cy="3000001"/>
          </a:xfrm>
          <a:prstGeom prst="rect">
            <a:avLst/>
          </a:prstGeom>
          <a:noFill/>
          <a:ln>
            <a:noFill/>
          </a:ln>
        </p:spPr>
      </p:pic>
    </p:spTree>
    <p:extLst>
      <p:ext uri="{BB962C8B-B14F-4D97-AF65-F5344CB8AC3E}">
        <p14:creationId xmlns:p14="http://schemas.microsoft.com/office/powerpoint/2010/main" val="1410527753"/>
      </p:ext>
    </p:extLst>
  </p:cSld>
  <p:clrMapOvr>
    <a:overrideClrMapping bg1="lt1" tx1="dk1" bg2="lt2" tx2="dk2" accent1="accent1" accent2="accent2" accent3="accent3" accent4="accent4" accent5="accent5" accent6="accent6" hlink="hlink" folHlink="folHlink"/>
  </p:clrMapOvr>
</p:sld>
</file>

<file path=ppt/slides/slide6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34"/>
        <p:cNvGrpSpPr/>
        <p:nvPr/>
      </p:nvGrpSpPr>
      <p:grpSpPr>
        <a:xfrm>
          <a:off x="0" y="0"/>
          <a:ext cx="0" cy="0"/>
          <a:chOff x="0" y="0"/>
          <a:chExt cx="0" cy="0"/>
        </a:xfrm>
      </p:grpSpPr>
      <p:sp>
        <p:nvSpPr>
          <p:cNvPr id="135" name="Google Shape;135;p23"/>
          <p:cNvSpPr txBox="1">
            <a:spLocks noGrp="1"/>
          </p:cNvSpPr>
          <p:nvPr>
            <p:ph type="body" idx="1"/>
          </p:nvPr>
        </p:nvSpPr>
        <p:spPr>
          <a:xfrm>
            <a:off x="311700" y="543200"/>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Son yüzyılda tarımsal ürünlerdeki ve hayvanlardaki genetik çeşitliliğin üçte ikisi yok olmuş ve biyolojik çeşitlilik azalmıştır</a:t>
            </a:r>
            <a:r>
              <a:rPr lang="en" dirty="0" smtClean="0">
                <a:latin typeface="Times New Roman" panose="02020603050405020304" pitchFamily="18" charset="0"/>
                <a:cs typeface="Times New Roman" panose="02020603050405020304" pitchFamily="18" charset="0"/>
              </a:rPr>
              <a:t>.</a:t>
            </a:r>
            <a:endParaRPr dirty="0">
              <a:latin typeface="Times New Roman" panose="02020603050405020304" pitchFamily="18" charset="0"/>
              <a:cs typeface="Times New Roman" panose="02020603050405020304" pitchFamily="18" charset="0"/>
            </a:endParaRPr>
          </a:p>
          <a:p>
            <a:pPr marL="457200" lvl="0" indent="-342900" algn="l" rtl="0">
              <a:spcBef>
                <a:spcPts val="0"/>
              </a:spcBef>
              <a:spcAft>
                <a:spcPts val="0"/>
              </a:spcAft>
              <a:buSzPts val="1800"/>
              <a:buChar char="●"/>
            </a:pPr>
            <a:r>
              <a:rPr lang="en" dirty="0">
                <a:latin typeface="Times New Roman" panose="02020603050405020304" pitchFamily="18" charset="0"/>
                <a:cs typeface="Times New Roman" panose="02020603050405020304" pitchFamily="18" charset="0"/>
              </a:rPr>
              <a:t>Dünya nüfus artışının yarısı son 50 yıl içerisinde gerçekleşmiştir. </a:t>
            </a:r>
            <a:endParaRPr dirty="0">
              <a:latin typeface="Times New Roman" panose="02020603050405020304" pitchFamily="18" charset="0"/>
              <a:cs typeface="Times New Roman" panose="02020603050405020304" pitchFamily="18" charset="0"/>
            </a:endParaRPr>
          </a:p>
        </p:txBody>
      </p:sp>
      <p:pic>
        <p:nvPicPr>
          <p:cNvPr id="136" name="Google Shape;136;p23"/>
          <p:cNvPicPr preferRelativeResize="0"/>
          <p:nvPr/>
        </p:nvPicPr>
        <p:blipFill>
          <a:blip r:embed="rId4">
            <a:alphaModFix/>
          </a:blip>
          <a:stretch>
            <a:fillRect/>
          </a:stretch>
        </p:blipFill>
        <p:spPr>
          <a:xfrm>
            <a:off x="2460037" y="1800450"/>
            <a:ext cx="3717650" cy="2479650"/>
          </a:xfrm>
          <a:prstGeom prst="rect">
            <a:avLst/>
          </a:prstGeom>
          <a:noFill/>
          <a:ln>
            <a:noFill/>
          </a:ln>
        </p:spPr>
      </p:pic>
    </p:spTree>
    <p:extLst>
      <p:ext uri="{BB962C8B-B14F-4D97-AF65-F5344CB8AC3E}">
        <p14:creationId xmlns:p14="http://schemas.microsoft.com/office/powerpoint/2010/main" val="2476352102"/>
      </p:ext>
    </p:extLst>
  </p:cSld>
  <p:clrMapOvr>
    <a:overrideClrMapping bg1="lt1" tx1="dk1" bg2="lt2" tx2="dk2" accent1="accent1" accent2="accent2" accent3="accent3" accent4="accent4" accent5="accent5" accent6="accent6" hlink="hlink" folHlink="folHlink"/>
  </p:clrMapOvr>
</p:sld>
</file>

<file path=ppt/slides/slide6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41"/>
        <p:cNvGrpSpPr/>
        <p:nvPr/>
      </p:nvGrpSpPr>
      <p:grpSpPr>
        <a:xfrm>
          <a:off x="0" y="0"/>
          <a:ext cx="0" cy="0"/>
          <a:chOff x="0" y="0"/>
          <a:chExt cx="0" cy="0"/>
        </a:xfrm>
      </p:grpSpPr>
      <p:sp>
        <p:nvSpPr>
          <p:cNvPr id="142" name="Google Shape;142;p24"/>
          <p:cNvSpPr txBox="1">
            <a:spLocks noGrp="1"/>
          </p:cNvSpPr>
          <p:nvPr>
            <p:ph type="title"/>
          </p:nvPr>
        </p:nvSpPr>
        <p:spPr>
          <a:xfrm>
            <a:off x="145446" y="438098"/>
            <a:ext cx="7633881" cy="57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2100" b="1" dirty="0">
                <a:latin typeface="Times New Roman" panose="02020603050405020304" pitchFamily="18" charset="0"/>
                <a:cs typeface="Times New Roman" panose="02020603050405020304" pitchFamily="18" charset="0"/>
              </a:rPr>
              <a:t>Küreselleşme tartışmalarında en önemli </a:t>
            </a:r>
            <a:r>
              <a:rPr lang="en" sz="2100" b="1" dirty="0" smtClean="0">
                <a:latin typeface="Times New Roman" panose="02020603050405020304" pitchFamily="18" charset="0"/>
                <a:cs typeface="Times New Roman" panose="02020603050405020304" pitchFamily="18" charset="0"/>
              </a:rPr>
              <a:t>kutuplaşma:</a:t>
            </a:r>
            <a:r>
              <a:rPr lang="tr-TR" sz="2100" b="1" dirty="0" smtClean="0">
                <a:latin typeface="Times New Roman" panose="02020603050405020304" pitchFamily="18" charset="0"/>
                <a:cs typeface="Times New Roman" panose="02020603050405020304" pitchFamily="18" charset="0"/>
              </a:rPr>
              <a:t>U</a:t>
            </a:r>
            <a:r>
              <a:rPr lang="en" sz="2100" b="1" dirty="0" smtClean="0">
                <a:latin typeface="Times New Roman" panose="02020603050405020304" pitchFamily="18" charset="0"/>
                <a:cs typeface="Times New Roman" panose="02020603050405020304" pitchFamily="18" charset="0"/>
              </a:rPr>
              <a:t>lus-</a:t>
            </a:r>
            <a:r>
              <a:rPr lang="tr-TR" sz="2100" b="1" dirty="0" smtClean="0">
                <a:latin typeface="Times New Roman" panose="02020603050405020304" pitchFamily="18" charset="0"/>
                <a:cs typeface="Times New Roman" panose="02020603050405020304" pitchFamily="18" charset="0"/>
              </a:rPr>
              <a:t>D</a:t>
            </a:r>
            <a:r>
              <a:rPr lang="en" sz="2100" b="1" dirty="0" smtClean="0">
                <a:latin typeface="Times New Roman" panose="02020603050405020304" pitchFamily="18" charset="0"/>
                <a:cs typeface="Times New Roman" panose="02020603050405020304" pitchFamily="18" charset="0"/>
              </a:rPr>
              <a:t>evlet </a:t>
            </a:r>
            <a:r>
              <a:rPr lang="tr-TR" sz="2100" b="1" dirty="0">
                <a:latin typeface="Times New Roman" panose="02020603050405020304" pitchFamily="18" charset="0"/>
                <a:cs typeface="Times New Roman" panose="02020603050405020304" pitchFamily="18" charset="0"/>
              </a:rPr>
              <a:t>A</a:t>
            </a:r>
            <a:r>
              <a:rPr lang="en" sz="2100" b="1" dirty="0" smtClean="0">
                <a:latin typeface="Times New Roman" panose="02020603050405020304" pitchFamily="18" charset="0"/>
                <a:cs typeface="Times New Roman" panose="02020603050405020304" pitchFamily="18" charset="0"/>
              </a:rPr>
              <a:t>nlayışı </a:t>
            </a:r>
            <a:endParaRPr sz="2100" b="1" dirty="0">
              <a:latin typeface="Times New Roman" panose="02020603050405020304" pitchFamily="18" charset="0"/>
              <a:cs typeface="Times New Roman" panose="02020603050405020304" pitchFamily="18" charset="0"/>
            </a:endParaRPr>
          </a:p>
        </p:txBody>
      </p:sp>
      <p:sp>
        <p:nvSpPr>
          <p:cNvPr id="143" name="Google Shape;143;p24"/>
          <p:cNvSpPr txBox="1">
            <a:spLocks noGrp="1"/>
          </p:cNvSpPr>
          <p:nvPr>
            <p:ph type="body" idx="1"/>
          </p:nvPr>
        </p:nvSpPr>
        <p:spPr>
          <a:xfrm>
            <a:off x="263209" y="1156055"/>
            <a:ext cx="8603700" cy="35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smtClean="0">
                <a:latin typeface="Times New Roman" panose="02020603050405020304" pitchFamily="18" charset="0"/>
                <a:cs typeface="Times New Roman" panose="02020603050405020304" pitchFamily="18" charset="0"/>
              </a:rPr>
              <a:t>Ulus-devlet</a:t>
            </a:r>
            <a:r>
              <a:rPr lang="en" dirty="0">
                <a:latin typeface="Times New Roman" panose="02020603050405020304" pitchFamily="18" charset="0"/>
                <a:cs typeface="Times New Roman" panose="02020603050405020304" pitchFamily="18" charset="0"/>
              </a:rPr>
              <a:t>, bir yandan Avrupa Birliği benzeri bölgesel oluşumların, diğer yandan da dinsel ve etnik farklılıklardan beslenen azınglık gruplarının, küreselleşme adımları ile kışkırtılan mikro-milliyetçilik anlayışlarının baskısı altında kalmıştır. Sermaye, insan ve teknoloji akışının ulus devletin gücünü azaltıp azaltmadığı sorgulanmaktadır. Ulus devletin gücünün azalmasına tepkiyle yaklaşanlar ideolojik ve siyasi olarak verilen kararlarla bu yönde gidildiğini, insan haklarını koruma gerekçesiyle etnik ve dinsel azınlıkların kışkırtıldığını savunmaktadırlar. Buna karşılık, diğer taraf, ulus-devletin fonksiyonunu tamamlamış ise tasfiye olabileceğini, buna siyaseten karar vermenin kimsenin elinde olmadığını, insan haklarının artık devletlerin iç işi sayılamayacağını, gelişmenin ideolojik değil ekonomik ve teknolojik olduğunu öne sürmektedir</a:t>
            </a:r>
            <a:r>
              <a:rPr lang="en" dirty="0" smtClean="0">
                <a:latin typeface="Times New Roman" panose="02020603050405020304" pitchFamily="18" charset="0"/>
                <a:cs typeface="Times New Roman" panose="02020603050405020304" pitchFamily="18" charset="0"/>
              </a:rPr>
              <a:t>.</a:t>
            </a:r>
            <a:endParaRPr dirty="0">
              <a:solidFill>
                <a:schemeClr val="dk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1831988"/>
      </p:ext>
    </p:extLst>
  </p:cSld>
  <p:clrMapOvr>
    <a:overrideClrMapping bg1="lt1" tx1="dk1" bg2="lt2" tx2="dk2" accent1="accent1" accent2="accent2" accent3="accent3" accent4="accent4" accent5="accent5" accent6="accent6" hlink="hlink" folHlink="folHlink"/>
  </p:clrMapOvr>
</p:sld>
</file>

<file path=ppt/slides/slide6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47"/>
        <p:cNvGrpSpPr/>
        <p:nvPr/>
      </p:nvGrpSpPr>
      <p:grpSpPr>
        <a:xfrm>
          <a:off x="0" y="0"/>
          <a:ext cx="0" cy="0"/>
          <a:chOff x="0" y="0"/>
          <a:chExt cx="0" cy="0"/>
        </a:xfrm>
      </p:grpSpPr>
      <p:sp>
        <p:nvSpPr>
          <p:cNvPr id="149" name="Google Shape;149;p25"/>
          <p:cNvSpPr txBox="1">
            <a:spLocks noGrp="1"/>
          </p:cNvSpPr>
          <p:nvPr>
            <p:ph type="body" idx="1"/>
          </p:nvPr>
        </p:nvSpPr>
        <p:spPr>
          <a:xfrm>
            <a:off x="187008" y="217293"/>
            <a:ext cx="7890192" cy="3987562"/>
          </a:xfrm>
          <a:prstGeom prst="rect">
            <a:avLst/>
          </a:prstGeom>
        </p:spPr>
        <p:txBody>
          <a:bodyPr spcFirstLastPara="1" wrap="square" lIns="91425" tIns="91425" rIns="91425" bIns="91425" anchor="t" anchorCtr="0">
            <a:noAutofit/>
          </a:bodyPr>
          <a:lstStyle/>
          <a:p>
            <a:pPr indent="-342900" algn="just">
              <a:buSzPts val="1800"/>
            </a:pPr>
            <a:r>
              <a:rPr lang="tr-TR" dirty="0" smtClean="0">
                <a:latin typeface="Times New Roman" panose="02020603050405020304" pitchFamily="18" charset="0"/>
                <a:cs typeface="Times New Roman" panose="02020603050405020304" pitchFamily="18" charset="0"/>
              </a:rPr>
              <a:t>Küreselleşmenin</a:t>
            </a:r>
            <a:r>
              <a:rPr lang="en" dirty="0">
                <a:latin typeface="Times New Roman" panose="02020603050405020304" pitchFamily="18" charset="0"/>
                <a:cs typeface="Times New Roman" panose="02020603050405020304" pitchFamily="18" charset="0"/>
              </a:rPr>
              <a:t> siyasi ve ekonomik boyutlarındaki sonuçlara ve tartışmalara rağmen iletişim, bilişim ve ulaşım boyutlarında</a:t>
            </a:r>
            <a:r>
              <a:rPr lang="tr-TR" dirty="0">
                <a:latin typeface="Times New Roman" panose="02020603050405020304" pitchFamily="18" charset="0"/>
                <a:cs typeface="Times New Roman" panose="02020603050405020304" pitchFamily="18" charset="0"/>
              </a:rPr>
              <a:t> gelişme  </a:t>
            </a:r>
            <a:r>
              <a:rPr lang="en" dirty="0" smtClean="0">
                <a:latin typeface="Times New Roman" panose="02020603050405020304" pitchFamily="18" charset="0"/>
                <a:cs typeface="Times New Roman" panose="02020603050405020304" pitchFamily="18" charset="0"/>
              </a:rPr>
              <a:t>gelişme</a:t>
            </a:r>
            <a:r>
              <a:rPr lang="tr-TR" dirty="0" smtClean="0">
                <a:latin typeface="Times New Roman" panose="02020603050405020304" pitchFamily="18" charset="0"/>
                <a:cs typeface="Times New Roman" panose="02020603050405020304" pitchFamily="18" charset="0"/>
              </a:rPr>
              <a:t> </a:t>
            </a:r>
            <a:r>
              <a:rPr lang="en" dirty="0" smtClean="0">
                <a:latin typeface="Times New Roman" panose="02020603050405020304" pitchFamily="18" charset="0"/>
                <a:cs typeface="Times New Roman" panose="02020603050405020304" pitchFamily="18" charset="0"/>
              </a:rPr>
              <a:t>sürmektedir.</a:t>
            </a:r>
            <a:endParaRPr lang="tr-TR" dirty="0">
              <a:latin typeface="Times New Roman" panose="02020603050405020304" pitchFamily="18" charset="0"/>
              <a:cs typeface="Times New Roman" panose="02020603050405020304" pitchFamily="18" charset="0"/>
            </a:endParaRPr>
          </a:p>
          <a:p>
            <a:pPr indent="-342900" algn="just">
              <a:buSzPts val="1800"/>
            </a:pPr>
            <a:r>
              <a:rPr lang="tr-TR" dirty="0" smtClean="0">
                <a:latin typeface="Times New Roman" panose="02020603050405020304" pitchFamily="18" charset="0"/>
                <a:cs typeface="Times New Roman" panose="02020603050405020304" pitchFamily="18" charset="0"/>
              </a:rPr>
              <a:t>İnsanların </a:t>
            </a:r>
            <a:r>
              <a:rPr lang="en" dirty="0">
                <a:latin typeface="Times New Roman" panose="02020603050405020304" pitchFamily="18" charset="0"/>
                <a:cs typeface="Times New Roman" panose="02020603050405020304" pitchFamily="18" charset="0"/>
              </a:rPr>
              <a:t>bu alanlarda (iletişim, bilişim, ulaşım) eskiye dönmek istemesi elbette mümkün </a:t>
            </a:r>
            <a:r>
              <a:rPr lang="en" dirty="0" smtClean="0">
                <a:latin typeface="Times New Roman" panose="02020603050405020304" pitchFamily="18" charset="0"/>
                <a:cs typeface="Times New Roman" panose="02020603050405020304" pitchFamily="18" charset="0"/>
              </a:rPr>
              <a:t>olamaz</a:t>
            </a:r>
            <a:r>
              <a:rPr lang="tr-TR" dirty="0" smtClean="0">
                <a:latin typeface="Times New Roman" panose="02020603050405020304" pitchFamily="18" charset="0"/>
                <a:cs typeface="Times New Roman" panose="02020603050405020304" pitchFamily="18" charset="0"/>
              </a:rPr>
              <a:t>.</a:t>
            </a:r>
          </a:p>
          <a:p>
            <a:pPr indent="-342900" algn="just">
              <a:buSzPts val="1800"/>
            </a:pPr>
            <a:r>
              <a:rPr lang="tr-TR" dirty="0" smtClean="0">
                <a:latin typeface="Times New Roman" panose="02020603050405020304" pitchFamily="18" charset="0"/>
                <a:cs typeface="Times New Roman" panose="02020603050405020304" pitchFamily="18" charset="0"/>
              </a:rPr>
              <a:t>Bu durumda küreselleşmenin durmasından bahsetmek mümkün değildir.</a:t>
            </a:r>
          </a:p>
          <a:p>
            <a:pPr indent="-342900" algn="just">
              <a:buSzPts val="1800"/>
            </a:pPr>
            <a:r>
              <a:rPr lang="tr-TR" dirty="0" smtClean="0">
                <a:latin typeface="Times New Roman" panose="02020603050405020304" pitchFamily="18" charset="0"/>
                <a:cs typeface="Times New Roman" panose="02020603050405020304" pitchFamily="18" charset="0"/>
              </a:rPr>
              <a:t>Sürecin </a:t>
            </a:r>
            <a:r>
              <a:rPr lang="en" dirty="0">
                <a:latin typeface="Times New Roman" panose="02020603050405020304" pitchFamily="18" charset="0"/>
                <a:cs typeface="Times New Roman" panose="02020603050405020304" pitchFamily="18" charset="0"/>
              </a:rPr>
              <a:t>hangi özelliklerinin ön plana çıkacağı veya hangi yeni özellikler kazanacağı ise zamanla ortaya çıkacaktır</a:t>
            </a:r>
            <a:r>
              <a:rPr lang="en" dirty="0" smtClean="0">
                <a:latin typeface="Times New Roman" panose="02020603050405020304" pitchFamily="18" charset="0"/>
                <a:cs typeface="Times New Roman" panose="02020603050405020304" pitchFamily="18" charset="0"/>
              </a:rPr>
              <a:t>.</a:t>
            </a:r>
            <a:endParaRPr lang="tr-TR"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3510491"/>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63"/>
        <p:cNvGrpSpPr/>
        <p:nvPr/>
      </p:nvGrpSpPr>
      <p:grpSpPr>
        <a:xfrm>
          <a:off x="0" y="0"/>
          <a:ext cx="0" cy="0"/>
          <a:chOff x="0" y="0"/>
          <a:chExt cx="0" cy="0"/>
        </a:xfrm>
      </p:grpSpPr>
      <p:sp>
        <p:nvSpPr>
          <p:cNvPr id="164" name="Google Shape;164;p19"/>
          <p:cNvSpPr txBox="1">
            <a:spLocks noGrp="1"/>
          </p:cNvSpPr>
          <p:nvPr>
            <p:ph type="body" idx="1"/>
          </p:nvPr>
        </p:nvSpPr>
        <p:spPr>
          <a:xfrm>
            <a:off x="313459" y="395187"/>
            <a:ext cx="7505700" cy="3925800"/>
          </a:xfrm>
          <a:prstGeom prst="rect">
            <a:avLst/>
          </a:prstGeom>
        </p:spPr>
        <p:txBody>
          <a:bodyPr spcFirstLastPara="1" wrap="square" lIns="91425" tIns="91425" rIns="91425" bIns="91425" anchor="t" anchorCtr="0">
            <a:noAutofit/>
          </a:bodyPr>
          <a:lstStyle/>
          <a:p>
            <a:pPr marL="342900" indent="-342900" algn="just"/>
            <a:r>
              <a:rPr lang="tr" dirty="0">
                <a:latin typeface="Times New Roman" panose="02020603050405020304" pitchFamily="18" charset="0"/>
                <a:cs typeface="Times New Roman" panose="02020603050405020304" pitchFamily="18" charset="0"/>
              </a:rPr>
              <a:t>Savaş yıllarında bir yandan ekonomik sıkıntılar aşılmaya ve savaşa girmemeye çalışılırken, diğer yandan da Atatürk döneminde başlatılan ve büyük mesafeler kat edilen eğitim ve kültür alanındaki çabalar devam ettirilmiştir. İnönü döneminin en önemli eğitim kurumu kuşkusuz Köy Enstitüleridir. 1940 yılında kırsal kesime öğretmen yetiştirmek amacıyla açılan Köy Enstitüleri, Türkiye’nin dünya eğitim tarihine kazandırdığı en özgün modellerden biri olarak döneme damgasını vurmuştur. </a:t>
            </a:r>
            <a:endParaRPr dirty="0">
              <a:latin typeface="Times New Roman" panose="02020603050405020304" pitchFamily="18" charset="0"/>
              <a:cs typeface="Times New Roman" panose="02020603050405020304" pitchFamily="18" charset="0"/>
            </a:endParaRPr>
          </a:p>
          <a:p>
            <a:pPr marL="342900" indent="-342900" algn="just">
              <a:spcBef>
                <a:spcPts val="1600"/>
              </a:spcBef>
              <a:spcAft>
                <a:spcPts val="1600"/>
              </a:spcAft>
            </a:pPr>
            <a:endParaRPr dirty="0">
              <a:latin typeface="Times New Roman" panose="02020603050405020304" pitchFamily="18" charset="0"/>
              <a:cs typeface="Times New Roman" panose="02020603050405020304" pitchFamily="18" charset="0"/>
            </a:endParaRPr>
          </a:p>
        </p:txBody>
      </p:sp>
    </p:spTree>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69"/>
        <p:cNvGrpSpPr/>
        <p:nvPr/>
      </p:nvGrpSpPr>
      <p:grpSpPr>
        <a:xfrm>
          <a:off x="0" y="0"/>
          <a:ext cx="0" cy="0"/>
          <a:chOff x="0" y="0"/>
          <a:chExt cx="0" cy="0"/>
        </a:xfrm>
      </p:grpSpPr>
      <p:pic>
        <p:nvPicPr>
          <p:cNvPr id="170" name="Google Shape;170;p20"/>
          <p:cNvPicPr preferRelativeResize="0"/>
          <p:nvPr/>
        </p:nvPicPr>
        <p:blipFill>
          <a:blip r:embed="rId3">
            <a:alphaModFix/>
          </a:blip>
          <a:stretch>
            <a:fillRect/>
          </a:stretch>
        </p:blipFill>
        <p:spPr>
          <a:xfrm>
            <a:off x="238900" y="152400"/>
            <a:ext cx="4398675" cy="4780300"/>
          </a:xfrm>
          <a:prstGeom prst="rect">
            <a:avLst/>
          </a:prstGeom>
          <a:noFill/>
          <a:ln>
            <a:noFill/>
          </a:ln>
        </p:spPr>
      </p:pic>
      <p:pic>
        <p:nvPicPr>
          <p:cNvPr id="171" name="Google Shape;171;p20"/>
          <p:cNvPicPr preferRelativeResize="0"/>
          <p:nvPr/>
        </p:nvPicPr>
        <p:blipFill>
          <a:blip r:embed="rId4">
            <a:alphaModFix/>
          </a:blip>
          <a:stretch>
            <a:fillRect/>
          </a:stretch>
        </p:blipFill>
        <p:spPr>
          <a:xfrm>
            <a:off x="4637575" y="152400"/>
            <a:ext cx="4354024" cy="4780300"/>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75"/>
        <p:cNvGrpSpPr/>
        <p:nvPr/>
      </p:nvGrpSpPr>
      <p:grpSpPr>
        <a:xfrm>
          <a:off x="0" y="0"/>
          <a:ext cx="0" cy="0"/>
          <a:chOff x="0" y="0"/>
          <a:chExt cx="0" cy="0"/>
        </a:xfrm>
      </p:grpSpPr>
      <p:sp>
        <p:nvSpPr>
          <p:cNvPr id="176" name="Google Shape;176;p21"/>
          <p:cNvSpPr txBox="1">
            <a:spLocks noGrp="1"/>
          </p:cNvSpPr>
          <p:nvPr>
            <p:ph type="body" idx="1"/>
          </p:nvPr>
        </p:nvSpPr>
        <p:spPr>
          <a:xfrm>
            <a:off x="452005" y="595407"/>
            <a:ext cx="7505700" cy="3412800"/>
          </a:xfrm>
          <a:prstGeom prst="rect">
            <a:avLst/>
          </a:prstGeom>
        </p:spPr>
        <p:txBody>
          <a:bodyPr spcFirstLastPara="1" wrap="square" lIns="91425" tIns="91425" rIns="91425" bIns="91425" anchor="t" anchorCtr="0">
            <a:noAutofit/>
          </a:bodyPr>
          <a:lstStyle/>
          <a:p>
            <a:pPr marL="342900" indent="-342900" algn="just"/>
            <a:r>
              <a:rPr lang="tr" dirty="0">
                <a:latin typeface="Times New Roman" panose="02020603050405020304" pitchFamily="18" charset="0"/>
                <a:cs typeface="Times New Roman" panose="02020603050405020304" pitchFamily="18" charset="0"/>
              </a:rPr>
              <a:t>İnönü döneminin eğitim ve kültür alanındaki diğer gelişmelerini, klasik müzik eğitimine önem verilmesi, tiyatronun yaygınlaştırılması, yeni kitaplık ve kütüphanelerin açılması, doğu ve batı klasiklerinin Türkçe’ye kazandırılması şeklinde sıralayabiliriz. </a:t>
            </a:r>
            <a:endParaRPr dirty="0">
              <a:latin typeface="Times New Roman" panose="02020603050405020304" pitchFamily="18" charset="0"/>
              <a:cs typeface="Times New Roman" panose="02020603050405020304" pitchFamily="18" charset="0"/>
            </a:endParaRPr>
          </a:p>
          <a:p>
            <a:pPr marL="342900" indent="-342900" algn="just">
              <a:spcBef>
                <a:spcPts val="1600"/>
              </a:spcBef>
              <a:spcAft>
                <a:spcPts val="1600"/>
              </a:spcAft>
            </a:pPr>
            <a:endParaRPr dirty="0">
              <a:latin typeface="Times New Roman" panose="02020603050405020304" pitchFamily="18" charset="0"/>
              <a:cs typeface="Times New Roman" panose="02020603050405020304" pitchFamily="18" charset="0"/>
            </a:endParaRPr>
          </a:p>
        </p:txBody>
      </p:sp>
    </p:spTree>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1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5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75</TotalTime>
  <Words>5017</Words>
  <Application>Microsoft Office PowerPoint</Application>
  <PresentationFormat>Ekran Gösterisi (16:9)</PresentationFormat>
  <Paragraphs>221</Paragraphs>
  <Slides>68</Slides>
  <Notes>27</Notes>
  <HiddenSlides>0</HiddenSlides>
  <MMClips>1</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68</vt:i4>
      </vt:variant>
    </vt:vector>
  </HeadingPairs>
  <TitlesOfParts>
    <vt:vector size="75" baseType="lpstr">
      <vt:lpstr>Average</vt:lpstr>
      <vt:lpstr>Calibri Light</vt:lpstr>
      <vt:lpstr>Calibri</vt:lpstr>
      <vt:lpstr>Tahoma</vt:lpstr>
      <vt:lpstr>Times New Roman</vt:lpstr>
      <vt:lpstr>Arial</vt:lpstr>
      <vt:lpstr>Office Teması</vt:lpstr>
      <vt:lpstr>ATATÜRK SONRASI DÖNEMDE İÇ POLİTİKA OLAYLARI</vt:lpstr>
      <vt:lpstr>İsmet İnönü Dönemi (1938-1950) </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1946 SEÇİMLERİ VE ÇOK PARTİLİ HAYATA GEÇİŞ</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Demokrat Parti Dönemi (1950-1960)</vt:lpstr>
      <vt:lpstr>Demokratik Parti Döneminde  Dış Politika </vt:lpstr>
      <vt:lpstr>PowerPoint Sunusu</vt:lpstr>
      <vt:lpstr>Kıbrıs Meselesi</vt:lpstr>
      <vt:lpstr>Demokrat Parti Döneminde Eğitim</vt:lpstr>
      <vt:lpstr>PowerPoint Sunusu</vt:lpstr>
      <vt:lpstr>PowerPoint Sunusu</vt:lpstr>
      <vt:lpstr>Demokrat Parti Döneminde Ekonomi </vt:lpstr>
      <vt:lpstr>PowerPoint Sunusu</vt:lpstr>
      <vt:lpstr>PowerPoint Sunusu</vt:lpstr>
      <vt:lpstr>Demokrat Parti Dönemindeki Yenilikler  </vt:lpstr>
      <vt:lpstr>1960 Hükümet Darbesi ve  Sonrası </vt:lpstr>
      <vt:lpstr>Milli Birlik Komitesi Dönemi (1960-1965)</vt:lpstr>
      <vt:lpstr>PowerPoint Sunusu</vt:lpstr>
      <vt:lpstr>PowerPoint Sunusu</vt:lpstr>
      <vt:lpstr>PowerPoint Sunusu</vt:lpstr>
      <vt:lpstr>Siyasi Hayatta Yeni Dönem (1965-1971)</vt:lpstr>
      <vt:lpstr>PowerPoint Sunusu</vt:lpstr>
      <vt:lpstr>12 MART MUHTIRASI (1971) </vt:lpstr>
      <vt:lpstr>PowerPoint Sunusu</vt:lpstr>
      <vt:lpstr>PowerPoint Sunusu</vt:lpstr>
      <vt:lpstr>PowerPoint Sunusu</vt:lpstr>
      <vt:lpstr>PowerPoint Sunusu</vt:lpstr>
      <vt:lpstr>12 Eylül Hükümet Darbesi ve Sonrası(1980-2007)</vt:lpstr>
      <vt:lpstr>PowerPoint Sunusu</vt:lpstr>
      <vt:lpstr>PowerPoint Sunusu</vt:lpstr>
      <vt:lpstr>Askeri Müdahalenin Sonuçları</vt:lpstr>
      <vt:lpstr>Darbe sonrası</vt:lpstr>
      <vt:lpstr>PowerPoint Sunusu</vt:lpstr>
      <vt:lpstr>KÜRESELLEŞME</vt:lpstr>
      <vt:lpstr>Küreselleşmenin ilk akla getirdiği olgu dünyanın küçülmesidir;</vt:lpstr>
      <vt:lpstr>Aslında dünya küçülmüyor, bizim onu algılama, kavrama ve yorumlama olanaklarımız çoğalıyor.</vt:lpstr>
      <vt:lpstr>Küreselleşmeye olumlu yaklaşanlar</vt:lpstr>
      <vt:lpstr>Küreselleşmeye olumsuz yaklaşanlar</vt:lpstr>
      <vt:lpstr>“Küreselleşme” ne zaman ortaya çıktı?</vt:lpstr>
      <vt:lpstr>Küreselleşmenin bir etkisi de çevre sorunları üzerinedir.</vt:lpstr>
      <vt:lpstr>PowerPoint Sunusu</vt:lpstr>
      <vt:lpstr>Küreselleşme tartışmalarında en önemli kutuplaşma:Ulus-Devlet Anlayışı </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ATATÜRK SONRASI DÖNEMDE İÇ POLİTİKA OLAYLARI</dc:title>
  <dc:creator>Arif</dc:creator>
  <cp:lastModifiedBy>Windows Kullanıcısı</cp:lastModifiedBy>
  <cp:revision>17</cp:revision>
  <dcterms:modified xsi:type="dcterms:W3CDTF">2020-03-27T20:24:33Z</dcterms:modified>
</cp:coreProperties>
</file>